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8" r:id="rId3"/>
    <p:sldId id="259" r:id="rId4"/>
    <p:sldId id="257" r:id="rId5"/>
    <p:sldId id="260" r:id="rId6"/>
    <p:sldId id="261" r:id="rId7"/>
    <p:sldId id="262" r:id="rId8"/>
    <p:sldId id="277" r:id="rId9"/>
    <p:sldId id="263" r:id="rId10"/>
    <p:sldId id="276" r:id="rId11"/>
    <p:sldId id="265" r:id="rId12"/>
    <p:sldId id="266" r:id="rId13"/>
    <p:sldId id="267" r:id="rId14"/>
    <p:sldId id="278" r:id="rId15"/>
    <p:sldId id="279" r:id="rId16"/>
    <p:sldId id="280" r:id="rId17"/>
    <p:sldId id="28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9371"/>
    <a:srgbClr val="CEC6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7925832-9448-403A-A1E7-D8DED059A5BA}" type="datetimeFigureOut">
              <a:rPr lang="en-US" smtClean="0"/>
              <a:t>11/13/2019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068C2E-BFDA-48DB-B5DC-6259AFED7ECE}" type="slidenum">
              <a:rPr lang="en-US" smtClean="0"/>
              <a:t>‹#›</a:t>
            </a:fld>
            <a:endParaRPr lang="en-US" dirty="0"/>
          </a:p>
        </p:txBody>
      </p:sp>
    </p:spTree>
    <p:extLst>
      <p:ext uri="{BB962C8B-B14F-4D97-AF65-F5344CB8AC3E}">
        <p14:creationId xmlns:p14="http://schemas.microsoft.com/office/powerpoint/2010/main" val="1973919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25832-9448-403A-A1E7-D8DED059A5BA}" type="datetimeFigureOut">
              <a:rPr lang="en-US" smtClean="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068C2E-BFDA-48DB-B5DC-6259AFED7ECE}" type="slidenum">
              <a:rPr lang="en-US" smtClean="0"/>
              <a:t>‹#›</a:t>
            </a:fld>
            <a:endParaRPr lang="en-US" dirty="0"/>
          </a:p>
        </p:txBody>
      </p:sp>
    </p:spTree>
    <p:extLst>
      <p:ext uri="{BB962C8B-B14F-4D97-AF65-F5344CB8AC3E}">
        <p14:creationId xmlns:p14="http://schemas.microsoft.com/office/powerpoint/2010/main" val="871009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25832-9448-403A-A1E7-D8DED059A5BA}" type="datetimeFigureOut">
              <a:rPr lang="en-US" smtClean="0"/>
              <a:t>11/13/2019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068C2E-BFDA-48DB-B5DC-6259AFED7ECE}" type="slidenum">
              <a:rPr lang="en-US" smtClean="0"/>
              <a:t>‹#›</a:t>
            </a:fld>
            <a:endParaRPr lang="en-US" dirty="0"/>
          </a:p>
        </p:txBody>
      </p:sp>
    </p:spTree>
    <p:extLst>
      <p:ext uri="{BB962C8B-B14F-4D97-AF65-F5344CB8AC3E}">
        <p14:creationId xmlns:p14="http://schemas.microsoft.com/office/powerpoint/2010/main" val="2575853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925832-9448-403A-A1E7-D8DED059A5BA}" type="datetimeFigureOut">
              <a:rPr lang="en-US" smtClean="0"/>
              <a:t>11/13/2019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068C2E-BFDA-48DB-B5DC-6259AFED7ECE}" type="slidenum">
              <a:rPr lang="en-US" smtClean="0"/>
              <a:t>‹#›</a:t>
            </a:fld>
            <a:endParaRPr lang="en-US" dirty="0"/>
          </a:p>
        </p:txBody>
      </p:sp>
    </p:spTree>
    <p:extLst>
      <p:ext uri="{BB962C8B-B14F-4D97-AF65-F5344CB8AC3E}">
        <p14:creationId xmlns:p14="http://schemas.microsoft.com/office/powerpoint/2010/main" val="3393666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77925832-9448-403A-A1E7-D8DED059A5BA}" type="datetimeFigureOut">
              <a:rPr lang="en-US" smtClean="0"/>
              <a:t>11/13/2019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068C2E-BFDA-48DB-B5DC-6259AFED7ECE}" type="slidenum">
              <a:rPr lang="en-US" smtClean="0"/>
              <a:t>‹#›</a:t>
            </a:fld>
            <a:endParaRPr lang="en-US" dirty="0"/>
          </a:p>
        </p:txBody>
      </p:sp>
    </p:spTree>
    <p:extLst>
      <p:ext uri="{BB962C8B-B14F-4D97-AF65-F5344CB8AC3E}">
        <p14:creationId xmlns:p14="http://schemas.microsoft.com/office/powerpoint/2010/main" val="3940413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7925832-9448-403A-A1E7-D8DED059A5BA}" type="datetimeFigureOut">
              <a:rPr lang="en-US" smtClean="0"/>
              <a:t>11/13/2019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58068C2E-BFDA-48DB-B5DC-6259AFED7ECE}" type="slidenum">
              <a:rPr lang="en-US" smtClean="0"/>
              <a:t>‹#›</a:t>
            </a:fld>
            <a:endParaRPr lang="en-US" dirty="0"/>
          </a:p>
        </p:txBody>
      </p:sp>
    </p:spTree>
    <p:extLst>
      <p:ext uri="{BB962C8B-B14F-4D97-AF65-F5344CB8AC3E}">
        <p14:creationId xmlns:p14="http://schemas.microsoft.com/office/powerpoint/2010/main" val="1707327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77925832-9448-403A-A1E7-D8DED059A5BA}" type="datetimeFigureOut">
              <a:rPr lang="en-US" smtClean="0"/>
              <a:t>11/13/2019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068C2E-BFDA-48DB-B5DC-6259AFED7ECE}"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70732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925832-9448-403A-A1E7-D8DED059A5BA}" type="datetimeFigureOut">
              <a:rPr lang="en-US" smtClean="0"/>
              <a:t>11/13/2019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068C2E-BFDA-48DB-B5DC-6259AFED7ECE}" type="slidenum">
              <a:rPr lang="en-US" smtClean="0"/>
              <a:t>‹#›</a:t>
            </a:fld>
            <a:endParaRPr lang="en-US" dirty="0"/>
          </a:p>
        </p:txBody>
      </p:sp>
    </p:spTree>
    <p:extLst>
      <p:ext uri="{BB962C8B-B14F-4D97-AF65-F5344CB8AC3E}">
        <p14:creationId xmlns:p14="http://schemas.microsoft.com/office/powerpoint/2010/main" val="2811959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925832-9448-403A-A1E7-D8DED059A5BA}" type="datetimeFigureOut">
              <a:rPr lang="en-US" smtClean="0"/>
              <a:t>11/13/2019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8068C2E-BFDA-48DB-B5DC-6259AFED7ECE}" type="slidenum">
              <a:rPr lang="en-US" smtClean="0"/>
              <a:t>‹#›</a:t>
            </a:fld>
            <a:endParaRPr lang="en-US" dirty="0"/>
          </a:p>
        </p:txBody>
      </p:sp>
    </p:spTree>
    <p:extLst>
      <p:ext uri="{BB962C8B-B14F-4D97-AF65-F5344CB8AC3E}">
        <p14:creationId xmlns:p14="http://schemas.microsoft.com/office/powerpoint/2010/main" val="81389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7925832-9448-403A-A1E7-D8DED059A5BA}" type="datetimeFigureOut">
              <a:rPr lang="en-US" smtClean="0"/>
              <a:t>11/13/2019</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58068C2E-BFDA-48DB-B5DC-6259AFED7ECE}" type="slidenum">
              <a:rPr lang="en-US" smtClean="0"/>
              <a:t>‹#›</a:t>
            </a:fld>
            <a:endParaRPr lang="en-US" dirty="0"/>
          </a:p>
        </p:txBody>
      </p:sp>
    </p:spTree>
    <p:extLst>
      <p:ext uri="{BB962C8B-B14F-4D97-AF65-F5344CB8AC3E}">
        <p14:creationId xmlns:p14="http://schemas.microsoft.com/office/powerpoint/2010/main" val="2974520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77925832-9448-403A-A1E7-D8DED059A5BA}" type="datetimeFigureOut">
              <a:rPr lang="en-US" smtClean="0"/>
              <a:t>11/13/2019</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58068C2E-BFDA-48DB-B5DC-6259AFED7ECE}" type="slidenum">
              <a:rPr lang="en-US" smtClean="0"/>
              <a:t>‹#›</a:t>
            </a:fld>
            <a:endParaRPr lang="en-US" dirty="0"/>
          </a:p>
        </p:txBody>
      </p:sp>
    </p:spTree>
    <p:extLst>
      <p:ext uri="{BB962C8B-B14F-4D97-AF65-F5344CB8AC3E}">
        <p14:creationId xmlns:p14="http://schemas.microsoft.com/office/powerpoint/2010/main" val="2742026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7925832-9448-403A-A1E7-D8DED059A5BA}" type="datetimeFigureOut">
              <a:rPr lang="en-US" smtClean="0"/>
              <a:t>11/13/2019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8068C2E-BFDA-48DB-B5DC-6259AFED7ECE}" type="slidenum">
              <a:rPr lang="en-US" smtClean="0"/>
              <a:t>‹#›</a:t>
            </a:fld>
            <a:endParaRPr lang="en-US" dirty="0"/>
          </a:p>
        </p:txBody>
      </p:sp>
    </p:spTree>
    <p:extLst>
      <p:ext uri="{BB962C8B-B14F-4D97-AF65-F5344CB8AC3E}">
        <p14:creationId xmlns:p14="http://schemas.microsoft.com/office/powerpoint/2010/main" val="206994531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_Toc24219593"/><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fi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shade val="100000"/>
                <a:satMod val="185000"/>
                <a:lumMod val="120000"/>
              </a:schemeClr>
            </a:gs>
            <a:gs pos="100000">
              <a:srgbClr val="CEC6FE"/>
            </a:gs>
          </a:gsLst>
          <a:path path="circle">
            <a:fillToRect l="50000" t="55000" r="125000" b="10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793596"/>
            <a:ext cx="8991600" cy="2140990"/>
          </a:xfrm>
        </p:spPr>
        <p:txBody>
          <a:bodyPr>
            <a:normAutofit/>
          </a:bodyPr>
          <a:lstStyle/>
          <a:p>
            <a:r>
              <a:rPr lang="en-US" b="1" dirty="0">
                <a:solidFill>
                  <a:schemeClr val="tx1"/>
                </a:solidFill>
              </a:rPr>
              <a:t>Elektros akumuliatoriai</a:t>
            </a:r>
            <a:br>
              <a:rPr lang="en-US" b="1" dirty="0">
                <a:solidFill>
                  <a:schemeClr val="tx1"/>
                </a:solidFill>
              </a:rPr>
            </a:br>
            <a:r>
              <a:rPr lang="en-US" b="1" dirty="0">
                <a:solidFill>
                  <a:schemeClr val="tx1"/>
                </a:solidFill>
              </a:rPr>
              <a:t>VEIKIMO PRINCIPAS</a:t>
            </a:r>
            <a:br>
              <a:rPr lang="en-US" b="1" dirty="0">
                <a:solidFill>
                  <a:schemeClr val="tx1"/>
                </a:solidFill>
              </a:rPr>
            </a:br>
            <a:r>
              <a:rPr lang="en-US" sz="2800" b="1" i="1" u="sng" dirty="0">
                <a:solidFill>
                  <a:schemeClr val="tx1"/>
                </a:solidFill>
              </a:rPr>
              <a:t>Fizikos referatas</a:t>
            </a:r>
            <a:endParaRPr lang="en-US" sz="2800" b="1" u="sng" dirty="0">
              <a:solidFill>
                <a:schemeClr val="tx1"/>
              </a:solidFill>
            </a:endParaRPr>
          </a:p>
        </p:txBody>
      </p:sp>
      <p:sp>
        <p:nvSpPr>
          <p:cNvPr id="3" name="Subtitle 2"/>
          <p:cNvSpPr>
            <a:spLocks noGrp="1"/>
          </p:cNvSpPr>
          <p:nvPr>
            <p:ph type="subTitle" idx="1"/>
          </p:nvPr>
        </p:nvSpPr>
        <p:spPr>
          <a:xfrm>
            <a:off x="1416424" y="3801035"/>
            <a:ext cx="8876649" cy="2698376"/>
          </a:xfrm>
        </p:spPr>
        <p:txBody>
          <a:bodyPr>
            <a:normAutofit/>
          </a:bodyPr>
          <a:lstStyle/>
          <a:p>
            <a:r>
              <a:rPr lang="en-US" sz="2400" dirty="0">
                <a:solidFill>
                  <a:schemeClr val="tx1"/>
                </a:solidFill>
              </a:rPr>
              <a:t>Referat</a:t>
            </a:r>
            <a:r>
              <a:rPr lang="lt-LT" sz="2400" dirty="0">
                <a:solidFill>
                  <a:schemeClr val="tx1"/>
                </a:solidFill>
              </a:rPr>
              <a:t>ą atliko:</a:t>
            </a:r>
          </a:p>
          <a:p>
            <a:r>
              <a:rPr lang="lt-LT" sz="2400" dirty="0">
                <a:solidFill>
                  <a:schemeClr val="tx1"/>
                </a:solidFill>
              </a:rPr>
              <a:t>Augustas Arcišauskis</a:t>
            </a:r>
          </a:p>
          <a:p>
            <a:r>
              <a:rPr lang="lt-LT" sz="2400" dirty="0">
                <a:solidFill>
                  <a:schemeClr val="tx1"/>
                </a:solidFill>
              </a:rPr>
              <a:t>Edvardas Janevičius</a:t>
            </a:r>
          </a:p>
          <a:p>
            <a:r>
              <a:rPr lang="lt-LT" sz="2400" dirty="0">
                <a:solidFill>
                  <a:schemeClr val="tx1"/>
                </a:solidFill>
              </a:rPr>
              <a:t>Edgaras Lengvinas</a:t>
            </a:r>
          </a:p>
          <a:p>
            <a:r>
              <a:rPr lang="lt-LT" sz="2400" dirty="0">
                <a:solidFill>
                  <a:schemeClr val="tx1"/>
                </a:solidFill>
              </a:rPr>
              <a:t>Arijus Zuzevičius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224" y="4598452"/>
            <a:ext cx="3675528" cy="229720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780" y="4484548"/>
            <a:ext cx="3951514" cy="288131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8809" y="5455830"/>
            <a:ext cx="1702991" cy="93874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304628">
            <a:off x="1410790" y="5455830"/>
            <a:ext cx="1702991" cy="938747"/>
          </a:xfrm>
          <a:prstGeom prst="rect">
            <a:avLst/>
          </a:prstGeom>
        </p:spPr>
      </p:pic>
    </p:spTree>
    <p:extLst>
      <p:ext uri="{BB962C8B-B14F-4D97-AF65-F5344CB8AC3E}">
        <p14:creationId xmlns:p14="http://schemas.microsoft.com/office/powerpoint/2010/main" val="247766672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938" y="402972"/>
            <a:ext cx="8392123" cy="1188720"/>
          </a:xfrm>
        </p:spPr>
        <p:txBody>
          <a:bodyPr/>
          <a:lstStyle/>
          <a:p>
            <a:r>
              <a:rPr lang="en-US" dirty="0" err="1">
                <a:latin typeface="Adobe Caslon Pro" panose="0205050205050A020403" pitchFamily="18" charset="0"/>
              </a:rPr>
              <a:t>Elektros</a:t>
            </a:r>
            <a:r>
              <a:rPr lang="en-US" dirty="0">
                <a:latin typeface="Adobe Caslon Pro" panose="0205050205050A020403" pitchFamily="18" charset="0"/>
              </a:rPr>
              <a:t> </a:t>
            </a:r>
            <a:r>
              <a:rPr lang="en-US" dirty="0" err="1">
                <a:latin typeface="Adobe Caslon Pro" panose="0205050205050A020403" pitchFamily="18" charset="0"/>
              </a:rPr>
              <a:t>akumuliatoriai</a:t>
            </a:r>
            <a:r>
              <a:rPr lang="en-US" dirty="0">
                <a:latin typeface="Adobe Caslon Pro" panose="0205050205050A020403" pitchFamily="18" charset="0"/>
              </a:rPr>
              <a:t> </a:t>
            </a:r>
            <a:r>
              <a:rPr lang="en-US" dirty="0" err="1">
                <a:latin typeface="Adobe Caslon Pro" panose="0205050205050A020403" pitchFamily="18" charset="0"/>
              </a:rPr>
              <a:t>pagal</a:t>
            </a:r>
            <a:r>
              <a:rPr lang="en-US" dirty="0">
                <a:latin typeface="Adobe Caslon Pro" panose="0205050205050A020403" pitchFamily="18" charset="0"/>
              </a:rPr>
              <a:t> </a:t>
            </a:r>
            <a:r>
              <a:rPr lang="en-US" dirty="0" err="1">
                <a:latin typeface="Adobe Caslon Pro" panose="0205050205050A020403" pitchFamily="18" charset="0"/>
              </a:rPr>
              <a:t>sud</a:t>
            </a:r>
            <a:r>
              <a:rPr lang="lt-LT" dirty="0">
                <a:latin typeface="Adobe Caslon Pro" panose="0205050205050A020403" pitchFamily="18" charset="0"/>
              </a:rPr>
              <a:t>ėtį</a:t>
            </a:r>
            <a:endParaRPr lang="en-US" dirty="0">
              <a:latin typeface="Adobe Caslon Pro" panose="0205050205050A020403" pitchFamily="18" charset="0"/>
            </a:endParaRPr>
          </a:p>
        </p:txBody>
      </p:sp>
      <p:sp>
        <p:nvSpPr>
          <p:cNvPr id="3" name="Content Placeholder 2"/>
          <p:cNvSpPr>
            <a:spLocks noGrp="1"/>
          </p:cNvSpPr>
          <p:nvPr>
            <p:ph idx="1"/>
          </p:nvPr>
        </p:nvSpPr>
        <p:spPr>
          <a:xfrm>
            <a:off x="2231135" y="4659414"/>
            <a:ext cx="7729728" cy="2198586"/>
          </a:xfrm>
        </p:spPr>
        <p:txBody>
          <a:bodyPr/>
          <a:lstStyle/>
          <a:p>
            <a:r>
              <a:rPr lang="en-US" dirty="0" err="1"/>
              <a:t>Pagrindinė</a:t>
            </a:r>
            <a:r>
              <a:rPr lang="lt-LT" dirty="0"/>
              <a:t>s</a:t>
            </a:r>
            <a:r>
              <a:rPr lang="en-US" dirty="0"/>
              <a:t> </a:t>
            </a:r>
            <a:r>
              <a:rPr lang="lt-LT" dirty="0"/>
              <a:t>šarminio</a:t>
            </a:r>
            <a:r>
              <a:rPr lang="en-US" dirty="0"/>
              <a:t> </a:t>
            </a:r>
            <a:r>
              <a:rPr lang="en-US" dirty="0" err="1"/>
              <a:t>akumuliatoriaus</a:t>
            </a:r>
            <a:r>
              <a:rPr lang="en-US" dirty="0"/>
              <a:t> </a:t>
            </a:r>
            <a:r>
              <a:rPr lang="en-US" dirty="0" err="1"/>
              <a:t>sudedamo</a:t>
            </a:r>
            <a:r>
              <a:rPr lang="lt-LT" dirty="0"/>
              <a:t>sios</a:t>
            </a:r>
            <a:r>
              <a:rPr lang="en-US" dirty="0"/>
              <a:t> </a:t>
            </a:r>
            <a:r>
              <a:rPr lang="lt-LT" dirty="0"/>
              <a:t>medžiagos;</a:t>
            </a:r>
          </a:p>
          <a:p>
            <a:r>
              <a:rPr lang="lt-LT" dirty="0"/>
              <a:t>Vykstančios cheminės reakcijos akumuliatoriuje;</a:t>
            </a:r>
          </a:p>
          <a:p>
            <a:r>
              <a:rPr lang="lt-LT" dirty="0"/>
              <a:t>Jų išskirtinės savybės;</a:t>
            </a:r>
          </a:p>
        </p:txBody>
      </p:sp>
      <p:sp>
        <p:nvSpPr>
          <p:cNvPr id="4" name="Title 1">
            <a:extLst>
              <a:ext uri="{FF2B5EF4-FFF2-40B4-BE49-F238E27FC236}">
                <a16:creationId xmlns:a16="http://schemas.microsoft.com/office/drawing/2014/main" id="{4F9C0F29-BE2A-413E-A555-D36146CC3CA5}"/>
              </a:ext>
            </a:extLst>
          </p:cNvPr>
          <p:cNvSpPr txBox="1">
            <a:spLocks/>
          </p:cNvSpPr>
          <p:nvPr/>
        </p:nvSpPr>
        <p:spPr>
          <a:xfrm>
            <a:off x="2304790" y="1771776"/>
            <a:ext cx="7582417" cy="51930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fontScale="47500" lnSpcReduction="200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lt-LT" b="1" dirty="0">
                <a:latin typeface="Adobe Caslon Pro" panose="0205050205050A020403" pitchFamily="18" charset="0"/>
              </a:rPr>
              <a:t>Šarminiai akumuliatoriai</a:t>
            </a:r>
            <a:endParaRPr lang="en-US" b="1" dirty="0">
              <a:latin typeface="Adobe Caslon Pro" panose="0205050205050A020403" pitchFamily="18" charset="0"/>
            </a:endParaRPr>
          </a:p>
        </p:txBody>
      </p:sp>
      <p:pic>
        <p:nvPicPr>
          <p:cNvPr id="9" name="Picture 8">
            <a:extLst>
              <a:ext uri="{FF2B5EF4-FFF2-40B4-BE49-F238E27FC236}">
                <a16:creationId xmlns:a16="http://schemas.microsoft.com/office/drawing/2014/main" id="{85140EF0-E750-48E3-934F-8CC359E300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83967" y="2346241"/>
            <a:ext cx="2258008" cy="2258008"/>
          </a:xfrm>
          <a:prstGeom prst="rect">
            <a:avLst/>
          </a:prstGeom>
        </p:spPr>
      </p:pic>
    </p:spTree>
    <p:extLst>
      <p:ext uri="{BB962C8B-B14F-4D97-AF65-F5344CB8AC3E}">
        <p14:creationId xmlns:p14="http://schemas.microsoft.com/office/powerpoint/2010/main" val="12587567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86194"/>
            <a:ext cx="7729728" cy="1188720"/>
          </a:xfrm>
        </p:spPr>
        <p:txBody>
          <a:bodyPr/>
          <a:lstStyle/>
          <a:p>
            <a:r>
              <a:rPr lang="en-US" dirty="0" err="1">
                <a:latin typeface="Adobe Caslon Pro" panose="0205050205050A020403" pitchFamily="18" charset="0"/>
              </a:rPr>
              <a:t>Akumuliatori</a:t>
            </a:r>
            <a:r>
              <a:rPr lang="lt-LT" dirty="0">
                <a:latin typeface="Adobe Caslon Pro" panose="0205050205050A020403" pitchFamily="18" charset="0"/>
              </a:rPr>
              <a:t>ai kasdieniniame gyvenime</a:t>
            </a:r>
            <a:endParaRPr lang="en-US" dirty="0">
              <a:latin typeface="Adobe Caslon Pro" panose="0205050205050A020403" pitchFamily="18" charset="0"/>
            </a:endParaRPr>
          </a:p>
        </p:txBody>
      </p:sp>
      <p:pic>
        <p:nvPicPr>
          <p:cNvPr id="4" name="Content Placeholder 3">
            <a:extLst>
              <a:ext uri="{FF2B5EF4-FFF2-40B4-BE49-F238E27FC236}">
                <a16:creationId xmlns:a16="http://schemas.microsoft.com/office/drawing/2014/main" id="{C8F75350-99F4-44F9-9368-865DE048A38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6459" y="1754070"/>
            <a:ext cx="3906209" cy="2050406"/>
          </a:xfrm>
          <a:prstGeom prst="rect">
            <a:avLst/>
          </a:prstGeom>
          <a:effectLst>
            <a:softEdge rad="31750"/>
          </a:effectLst>
        </p:spPr>
      </p:pic>
      <p:pic>
        <p:nvPicPr>
          <p:cNvPr id="5" name="Picture 4">
            <a:extLst>
              <a:ext uri="{FF2B5EF4-FFF2-40B4-BE49-F238E27FC236}">
                <a16:creationId xmlns:a16="http://schemas.microsoft.com/office/drawing/2014/main" id="{C040DED8-2AEA-4D7F-A789-36A9DE081209}"/>
              </a:ext>
            </a:extLst>
          </p:cNvPr>
          <p:cNvPicPr>
            <a:picLocks noChangeAspect="1"/>
          </p:cNvPicPr>
          <p:nvPr/>
        </p:nvPicPr>
        <p:blipFill rotWithShape="1">
          <a:blip r:embed="rId3"/>
          <a:srcRect l="7715" t="16397" r="7188" b="1"/>
          <a:stretch/>
        </p:blipFill>
        <p:spPr>
          <a:xfrm>
            <a:off x="6332293" y="2194424"/>
            <a:ext cx="4811833" cy="2641054"/>
          </a:xfrm>
          <a:prstGeom prst="rect">
            <a:avLst/>
          </a:prstGeom>
          <a:effectLst>
            <a:softEdge rad="31750"/>
          </a:effectLst>
        </p:spPr>
      </p:pic>
      <p:pic>
        <p:nvPicPr>
          <p:cNvPr id="6" name="Picture 5">
            <a:extLst>
              <a:ext uri="{FF2B5EF4-FFF2-40B4-BE49-F238E27FC236}">
                <a16:creationId xmlns:a16="http://schemas.microsoft.com/office/drawing/2014/main" id="{DC6EBD0D-9FD9-46A0-8DFE-F45859199047}"/>
              </a:ext>
            </a:extLst>
          </p:cNvPr>
          <p:cNvPicPr>
            <a:picLocks noChangeAspect="1"/>
          </p:cNvPicPr>
          <p:nvPr/>
        </p:nvPicPr>
        <p:blipFill>
          <a:blip r:embed="rId4"/>
          <a:stretch>
            <a:fillRect/>
          </a:stretch>
        </p:blipFill>
        <p:spPr>
          <a:xfrm>
            <a:off x="1422020" y="4310666"/>
            <a:ext cx="4437689" cy="2324503"/>
          </a:xfrm>
          <a:prstGeom prst="rect">
            <a:avLst/>
          </a:prstGeom>
          <a:effectLst>
            <a:softEdge rad="31750"/>
          </a:effectLst>
        </p:spPr>
      </p:pic>
    </p:spTree>
    <p:extLst>
      <p:ext uri="{BB962C8B-B14F-4D97-AF65-F5344CB8AC3E}">
        <p14:creationId xmlns:p14="http://schemas.microsoft.com/office/powerpoint/2010/main" val="46594028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86194"/>
            <a:ext cx="7729728" cy="1188720"/>
          </a:xfrm>
        </p:spPr>
        <p:txBody>
          <a:bodyPr/>
          <a:lstStyle/>
          <a:p>
            <a:r>
              <a:rPr lang="lt-LT" dirty="0">
                <a:latin typeface="Adobe Caslon Pro" panose="0205050205050A020403" pitchFamily="18" charset="0"/>
              </a:rPr>
              <a:t>Akumuliatoriai darbo erdvėje</a:t>
            </a:r>
            <a:endParaRPr lang="en-US" dirty="0">
              <a:latin typeface="Adobe Caslon Pro" panose="0205050205050A020403" pitchFamily="18" charset="0"/>
            </a:endParaRPr>
          </a:p>
        </p:txBody>
      </p:sp>
      <p:pic>
        <p:nvPicPr>
          <p:cNvPr id="6" name="Content Placeholder 5">
            <a:extLst>
              <a:ext uri="{FF2B5EF4-FFF2-40B4-BE49-F238E27FC236}">
                <a16:creationId xmlns:a16="http://schemas.microsoft.com/office/drawing/2014/main" id="{0CE23796-FBE9-4C10-83C5-56F0518764B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0" y="1676676"/>
            <a:ext cx="3304367" cy="3101975"/>
          </a:xfrm>
          <a:prstGeom prst="rect">
            <a:avLst/>
          </a:prstGeom>
        </p:spPr>
      </p:pic>
      <p:pic>
        <p:nvPicPr>
          <p:cNvPr id="8" name="Picture 7">
            <a:extLst>
              <a:ext uri="{FF2B5EF4-FFF2-40B4-BE49-F238E27FC236}">
                <a16:creationId xmlns:a16="http://schemas.microsoft.com/office/drawing/2014/main" id="{C659F220-4A81-464C-B9A3-77C6089E6A2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71143" y1="63477" x2="71143" y2="63477"/>
                        <a14:foregroundMark x1="66260" y1="60417" x2="71777" y2="61719"/>
                        <a14:foregroundMark x1="83447" y1="61719" x2="83447" y2="61719"/>
                        <a14:foregroundMark x1="86719" y1="62565" x2="86719" y2="62565"/>
                        <a14:foregroundMark x1="80225" y1="70833" x2="80225" y2="70833"/>
                        <a14:foregroundMark x1="72412" y1="77734" x2="72412" y2="77734"/>
                        <a14:foregroundMark x1="68213" y1="73438" x2="76953" y2="72135"/>
                        <a14:foregroundMark x1="77930" y1="80729" x2="86035" y2="75977"/>
                        <a14:foregroundMark x1="73730" y1="83333" x2="60742" y2="80729"/>
                        <a14:foregroundMark x1="51660" y1="73828" x2="58496" y2="87695"/>
                        <a14:foregroundMark x1="14697" y1="57813" x2="14063" y2="64323"/>
                        <a14:foregroundMark x1="68555" y1="84635" x2="74072" y2="87240"/>
                        <a14:foregroundMark x1="22510" y1="69076" x2="50391" y2="82943"/>
                        <a14:foregroundMark x1="18604" y1="67383" x2="12109" y2="64779"/>
                        <a14:backgroundMark x1="83447" y1="41862" x2="83447" y2="41862"/>
                        <a14:backgroundMark x1="86035" y1="44010" x2="86035" y2="44010"/>
                      </a14:backgroundRemoval>
                    </a14:imgEffect>
                  </a14:imgLayer>
                </a14:imgProps>
              </a:ext>
            </a:extLst>
          </a:blip>
          <a:stretch>
            <a:fillRect/>
          </a:stretch>
        </p:blipFill>
        <p:spPr>
          <a:xfrm>
            <a:off x="8313960" y="2451166"/>
            <a:ext cx="3688362" cy="2766272"/>
          </a:xfrm>
          <a:prstGeom prst="rect">
            <a:avLst/>
          </a:prstGeom>
        </p:spPr>
      </p:pic>
      <p:pic>
        <p:nvPicPr>
          <p:cNvPr id="9" name="Picture 8">
            <a:extLst>
              <a:ext uri="{FF2B5EF4-FFF2-40B4-BE49-F238E27FC236}">
                <a16:creationId xmlns:a16="http://schemas.microsoft.com/office/drawing/2014/main" id="{B06DA9AB-DCA8-44B7-A8F7-146D6D5775DB}"/>
              </a:ext>
            </a:extLst>
          </p:cNvPr>
          <p:cNvPicPr>
            <a:picLocks noChangeAspect="1"/>
          </p:cNvPicPr>
          <p:nvPr/>
        </p:nvPicPr>
        <p:blipFill>
          <a:blip r:embed="rId6"/>
          <a:stretch>
            <a:fillRect/>
          </a:stretch>
        </p:blipFill>
        <p:spPr>
          <a:xfrm>
            <a:off x="3386880" y="2531377"/>
            <a:ext cx="4927080" cy="3282193"/>
          </a:xfrm>
          <a:prstGeom prst="rect">
            <a:avLst/>
          </a:prstGeom>
        </p:spPr>
      </p:pic>
    </p:spTree>
    <p:extLst>
      <p:ext uri="{BB962C8B-B14F-4D97-AF65-F5344CB8AC3E}">
        <p14:creationId xmlns:p14="http://schemas.microsoft.com/office/powerpoint/2010/main" val="80711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86194"/>
            <a:ext cx="7729728" cy="1188720"/>
          </a:xfrm>
        </p:spPr>
        <p:txBody>
          <a:bodyPr/>
          <a:lstStyle/>
          <a:p>
            <a:r>
              <a:rPr lang="lt-LT" dirty="0">
                <a:latin typeface="Adobe Caslon Pro" panose="0205050205050A020403" pitchFamily="18" charset="0"/>
              </a:rPr>
              <a:t>Akumuliatoriai darbo erdvėje</a:t>
            </a:r>
            <a:endParaRPr lang="en-US" dirty="0">
              <a:latin typeface="Adobe Caslon Pro" panose="0205050205050A020403" pitchFamily="18" charset="0"/>
            </a:endParaRPr>
          </a:p>
        </p:txBody>
      </p:sp>
      <p:pic>
        <p:nvPicPr>
          <p:cNvPr id="5" name="Content Placeholder 4">
            <a:extLst>
              <a:ext uri="{FF2B5EF4-FFF2-40B4-BE49-F238E27FC236}">
                <a16:creationId xmlns:a16="http://schemas.microsoft.com/office/drawing/2014/main" id="{49CD13CF-BAA4-4A71-81B7-9499B5BE53AE}"/>
              </a:ext>
            </a:extLst>
          </p:cNvPr>
          <p:cNvPicPr>
            <a:picLocks noGrp="1" noChangeAspect="1"/>
          </p:cNvPicPr>
          <p:nvPr>
            <p:ph idx="1"/>
          </p:nvPr>
        </p:nvPicPr>
        <p:blipFill>
          <a:blip r:embed="rId2"/>
          <a:stretch>
            <a:fillRect/>
          </a:stretch>
        </p:blipFill>
        <p:spPr>
          <a:xfrm>
            <a:off x="866690" y="2502191"/>
            <a:ext cx="3668457" cy="2440048"/>
          </a:xfrm>
          <a:prstGeom prst="rect">
            <a:avLst/>
          </a:prstGeom>
        </p:spPr>
      </p:pic>
      <p:pic>
        <p:nvPicPr>
          <p:cNvPr id="6" name="Picture 5">
            <a:extLst>
              <a:ext uri="{FF2B5EF4-FFF2-40B4-BE49-F238E27FC236}">
                <a16:creationId xmlns:a16="http://schemas.microsoft.com/office/drawing/2014/main" id="{F2968C6E-C02D-488C-B750-B08B6A00F835}"/>
              </a:ext>
            </a:extLst>
          </p:cNvPr>
          <p:cNvPicPr>
            <a:picLocks noChangeAspect="1"/>
          </p:cNvPicPr>
          <p:nvPr/>
        </p:nvPicPr>
        <p:blipFill>
          <a:blip r:embed="rId3"/>
          <a:stretch>
            <a:fillRect/>
          </a:stretch>
        </p:blipFill>
        <p:spPr>
          <a:xfrm>
            <a:off x="5842627" y="1864628"/>
            <a:ext cx="3773953" cy="2124115"/>
          </a:xfrm>
          <a:prstGeom prst="rect">
            <a:avLst/>
          </a:prstGeom>
        </p:spPr>
      </p:pic>
      <p:pic>
        <p:nvPicPr>
          <p:cNvPr id="7" name="Picture 6">
            <a:extLst>
              <a:ext uri="{FF2B5EF4-FFF2-40B4-BE49-F238E27FC236}">
                <a16:creationId xmlns:a16="http://schemas.microsoft.com/office/drawing/2014/main" id="{22BE52CC-821B-4DD4-B235-AE227DA50FD1}"/>
              </a:ext>
            </a:extLst>
          </p:cNvPr>
          <p:cNvPicPr>
            <a:picLocks noChangeAspect="1"/>
          </p:cNvPicPr>
          <p:nvPr/>
        </p:nvPicPr>
        <p:blipFill>
          <a:blip r:embed="rId4"/>
          <a:stretch>
            <a:fillRect/>
          </a:stretch>
        </p:blipFill>
        <p:spPr>
          <a:xfrm>
            <a:off x="5246738" y="4413733"/>
            <a:ext cx="3771900" cy="2667000"/>
          </a:xfrm>
          <a:prstGeom prst="rect">
            <a:avLst/>
          </a:prstGeom>
        </p:spPr>
      </p:pic>
    </p:spTree>
    <p:extLst>
      <p:ext uri="{BB962C8B-B14F-4D97-AF65-F5344CB8AC3E}">
        <p14:creationId xmlns:p14="http://schemas.microsoft.com/office/powerpoint/2010/main" val="116327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5" y="645715"/>
            <a:ext cx="7729728" cy="1188720"/>
          </a:xfrm>
        </p:spPr>
        <p:txBody>
          <a:bodyPr/>
          <a:lstStyle/>
          <a:p>
            <a:r>
              <a:rPr lang="en-US" dirty="0">
                <a:latin typeface="Adobe Caslon Pro" panose="0205050205050A020403" pitchFamily="18" charset="0"/>
              </a:rPr>
              <a:t>I</a:t>
            </a:r>
            <a:r>
              <a:rPr lang="lt-LT" dirty="0">
                <a:latin typeface="Adobe Caslon Pro" panose="0205050205050A020403" pitchFamily="18" charset="0"/>
              </a:rPr>
              <a:t>švados</a:t>
            </a:r>
            <a:endParaRPr lang="en-US" dirty="0">
              <a:latin typeface="Adobe Caslon Pro" panose="0205050205050A020403" pitchFamily="18" charset="0"/>
            </a:endParaRPr>
          </a:p>
        </p:txBody>
      </p:sp>
      <p:sp>
        <p:nvSpPr>
          <p:cNvPr id="4" name="Title 1"/>
          <p:cNvSpPr txBox="1">
            <a:spLocks/>
          </p:cNvSpPr>
          <p:nvPr/>
        </p:nvSpPr>
        <p:spPr>
          <a:xfrm>
            <a:off x="3008162" y="1834435"/>
            <a:ext cx="6175673" cy="598932"/>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fontScale="70000" lnSpcReduction="200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lt-LT" dirty="0">
                <a:latin typeface="Adobe Caslon Pro" panose="0205050205050A020403" pitchFamily="18" charset="0"/>
              </a:rPr>
              <a:t>istorija</a:t>
            </a:r>
            <a:endParaRPr lang="en-US" dirty="0">
              <a:latin typeface="Adobe Caslon Pro" panose="0205050205050A020403" pitchFamily="18" charset="0"/>
            </a:endParaRPr>
          </a:p>
        </p:txBody>
      </p:sp>
      <p:sp>
        <p:nvSpPr>
          <p:cNvPr id="5" name="TextBox 4"/>
          <p:cNvSpPr txBox="1"/>
          <p:nvPr/>
        </p:nvSpPr>
        <p:spPr>
          <a:xfrm>
            <a:off x="1885601" y="2834640"/>
            <a:ext cx="8420793" cy="2970044"/>
          </a:xfrm>
          <a:prstGeom prst="rect">
            <a:avLst/>
          </a:prstGeom>
          <a:noFill/>
        </p:spPr>
        <p:txBody>
          <a:bodyPr wrap="square" rtlCol="0">
            <a:spAutoFit/>
          </a:bodyPr>
          <a:lstStyle/>
          <a:p>
            <a:r>
              <a:rPr lang="lt-LT" dirty="0"/>
              <a:t> </a:t>
            </a:r>
            <a:endParaRPr lang="en-US" dirty="0"/>
          </a:p>
          <a:p>
            <a:pPr marL="285750" indent="-285750" algn="just">
              <a:buFont typeface="Arial" panose="020B0604020202020204" pitchFamily="34" charset="0"/>
              <a:buChar char="•"/>
            </a:pPr>
            <a:r>
              <a:rPr lang="lt-LT" dirty="0"/>
              <a:t>Aleksandro Voltos išrasta elektros baterija tapo pirmuoju elektros srovės šaltiniu, kurį žmogus galėjo laikyti savo rankose ir panaudoti jo galimybes</a:t>
            </a:r>
            <a:r>
              <a:rPr lang="lt-LT" dirty="0" smtClean="0"/>
              <a:t>.</a:t>
            </a:r>
            <a:endParaRPr lang="lt-LT" dirty="0"/>
          </a:p>
          <a:p>
            <a:pPr marL="285750" indent="-285750" algn="just">
              <a:spcBef>
                <a:spcPts val="1000"/>
              </a:spcBef>
              <a:buFont typeface="Arial" panose="020B0604020202020204" pitchFamily="34" charset="0"/>
              <a:buChar char="•"/>
            </a:pPr>
            <a:r>
              <a:rPr lang="lt-LT" dirty="0"/>
              <a:t>Susikūrė nauja mokslo šaka – elektrochemija. </a:t>
            </a:r>
          </a:p>
          <a:p>
            <a:pPr marL="285750" indent="-285750" algn="just">
              <a:spcBef>
                <a:spcPts val="1000"/>
              </a:spcBef>
              <a:buFont typeface="Arial" panose="020B0604020202020204" pitchFamily="34" charset="0"/>
              <a:buChar char="•"/>
            </a:pPr>
            <a:r>
              <a:rPr lang="lt-LT" dirty="0"/>
              <a:t>G.Plantas išrado pirmąjį rūgštinį akumuliatorių, šį Camille Faure pritaikė triratyje – žymiai padidino akumuliatoriaus talpą. </a:t>
            </a:r>
          </a:p>
          <a:p>
            <a:pPr marL="285750" indent="-285750" algn="just">
              <a:spcBef>
                <a:spcPts val="1000"/>
              </a:spcBef>
              <a:buFont typeface="Arial" panose="020B0604020202020204" pitchFamily="34" charset="0"/>
              <a:buChar char="•"/>
            </a:pPr>
            <a:r>
              <a:rPr lang="lt-LT" dirty="0"/>
              <a:t>T.Edisono alkalino baterija naudojama ir šiomis dienomis. Dėl savo cheminės sudėties šios baterijos yra vienos iš patvariausių.</a:t>
            </a:r>
            <a:endParaRPr lang="en-US" dirty="0"/>
          </a:p>
          <a:p>
            <a:endParaRPr lang="en-US" dirty="0"/>
          </a:p>
        </p:txBody>
      </p:sp>
    </p:spTree>
    <p:extLst>
      <p:ext uri="{BB962C8B-B14F-4D97-AF65-F5344CB8AC3E}">
        <p14:creationId xmlns:p14="http://schemas.microsoft.com/office/powerpoint/2010/main" val="85394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31135" y="645715"/>
            <a:ext cx="7729728" cy="1188720"/>
          </a:xfrm>
        </p:spPr>
        <p:txBody>
          <a:bodyPr/>
          <a:lstStyle/>
          <a:p>
            <a:r>
              <a:rPr lang="en-US" dirty="0">
                <a:latin typeface="Adobe Caslon Pro" panose="0205050205050A020403" pitchFamily="18" charset="0"/>
              </a:rPr>
              <a:t>I</a:t>
            </a:r>
            <a:r>
              <a:rPr lang="lt-LT" dirty="0">
                <a:latin typeface="Adobe Caslon Pro" panose="0205050205050A020403" pitchFamily="18" charset="0"/>
              </a:rPr>
              <a:t>švados</a:t>
            </a:r>
            <a:endParaRPr lang="en-US" dirty="0">
              <a:latin typeface="Adobe Caslon Pro" panose="0205050205050A020403" pitchFamily="18" charset="0"/>
            </a:endParaRPr>
          </a:p>
        </p:txBody>
      </p:sp>
      <p:sp>
        <p:nvSpPr>
          <p:cNvPr id="5" name="Title 1"/>
          <p:cNvSpPr txBox="1">
            <a:spLocks/>
          </p:cNvSpPr>
          <p:nvPr/>
        </p:nvSpPr>
        <p:spPr>
          <a:xfrm>
            <a:off x="3008162" y="1834435"/>
            <a:ext cx="6175673" cy="598932"/>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fontScale="62500" lnSpcReduction="200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lt-LT" dirty="0">
                <a:latin typeface="Adobe Caslon Pro" panose="0205050205050A020403" pitchFamily="18" charset="0"/>
              </a:rPr>
              <a:t>ELEKTROS akumuliatoriaus veikimas</a:t>
            </a:r>
            <a:endParaRPr lang="en-US" dirty="0">
              <a:latin typeface="Adobe Caslon Pro" panose="0205050205050A020403" pitchFamily="18" charset="0"/>
            </a:endParaRPr>
          </a:p>
        </p:txBody>
      </p:sp>
      <p:sp>
        <p:nvSpPr>
          <p:cNvPr id="7" name="Content Placeholder 2"/>
          <p:cNvSpPr>
            <a:spLocks noGrp="1"/>
          </p:cNvSpPr>
          <p:nvPr>
            <p:ph idx="1"/>
          </p:nvPr>
        </p:nvSpPr>
        <p:spPr>
          <a:xfrm>
            <a:off x="2231134" y="2866704"/>
            <a:ext cx="7729728" cy="2635396"/>
          </a:xfrm>
        </p:spPr>
        <p:txBody>
          <a:bodyPr>
            <a:normAutofit/>
          </a:bodyPr>
          <a:lstStyle/>
          <a:p>
            <a:pPr algn="just">
              <a:buClrTx/>
            </a:pPr>
            <a:r>
              <a:rPr lang="lt-LT" sz="1900" dirty="0">
                <a:solidFill>
                  <a:schemeClr val="tx1"/>
                </a:solidFill>
              </a:rPr>
              <a:t>Elektros akumuliatoriai remiasi elektrolizės procesu.</a:t>
            </a:r>
          </a:p>
          <a:p>
            <a:pPr algn="just">
              <a:buClrTx/>
            </a:pPr>
            <a:r>
              <a:rPr lang="lt-LT" sz="1900" dirty="0">
                <a:solidFill>
                  <a:schemeClr val="tx1"/>
                </a:solidFill>
              </a:rPr>
              <a:t>Įkraunant akumuliatorių elektros srovė teka nuo anodo prie katodo, taigi </a:t>
            </a:r>
            <a:r>
              <a:rPr lang="lt-LT" sz="1900" dirty="0" err="1">
                <a:solidFill>
                  <a:schemeClr val="tx1"/>
                </a:solidFill>
              </a:rPr>
              <a:t>katijonai</a:t>
            </a:r>
            <a:r>
              <a:rPr lang="lt-LT" sz="1900" dirty="0">
                <a:solidFill>
                  <a:schemeClr val="tx1"/>
                </a:solidFill>
              </a:rPr>
              <a:t> (teigiamo krūvio jonai) juda link anodo.</a:t>
            </a:r>
          </a:p>
          <a:p>
            <a:pPr algn="just">
              <a:buClrTx/>
            </a:pPr>
            <a:r>
              <a:rPr lang="lt-LT" sz="1900" dirty="0">
                <a:solidFill>
                  <a:schemeClr val="tx1"/>
                </a:solidFill>
              </a:rPr>
              <a:t>Iškraunant akumuliatorių elektros srove teka nuo katodo prie anodo, </a:t>
            </a:r>
            <a:r>
              <a:rPr lang="lt-LT" sz="1900" dirty="0" err="1">
                <a:solidFill>
                  <a:schemeClr val="tx1"/>
                </a:solidFill>
              </a:rPr>
              <a:t>katijonai</a:t>
            </a:r>
            <a:r>
              <a:rPr lang="lt-LT" sz="1900" dirty="0">
                <a:solidFill>
                  <a:schemeClr val="tx1"/>
                </a:solidFill>
              </a:rPr>
              <a:t> keliauja atgal prie katodo.</a:t>
            </a:r>
          </a:p>
          <a:p>
            <a:pPr algn="just">
              <a:buClrTx/>
            </a:pPr>
            <a:r>
              <a:rPr lang="lt-LT" sz="1900" dirty="0">
                <a:solidFill>
                  <a:schemeClr val="tx1"/>
                </a:solidFill>
              </a:rPr>
              <a:t>Katodas yra gaminamas iš elektrolite tirpios medžiagos tam, kad palaikytų pastovų jonų kiekį elektrolite.</a:t>
            </a:r>
            <a:endParaRPr lang="en-US" sz="1900" dirty="0">
              <a:solidFill>
                <a:schemeClr val="tx1"/>
              </a:solidFill>
            </a:endParaRPr>
          </a:p>
        </p:txBody>
      </p:sp>
    </p:spTree>
    <p:extLst>
      <p:ext uri="{BB962C8B-B14F-4D97-AF65-F5344CB8AC3E}">
        <p14:creationId xmlns:p14="http://schemas.microsoft.com/office/powerpoint/2010/main" val="2787342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1135" y="2662982"/>
            <a:ext cx="7729728" cy="3101983"/>
          </a:xfrm>
        </p:spPr>
        <p:txBody>
          <a:bodyPr/>
          <a:lstStyle/>
          <a:p>
            <a:pPr algn="just">
              <a:buClr>
                <a:schemeClr val="tx1"/>
              </a:buClr>
            </a:pPr>
            <a:r>
              <a:rPr lang="lt-LT" dirty="0">
                <a:solidFill>
                  <a:schemeClr val="tx1"/>
                </a:solidFill>
              </a:rPr>
              <a:t>Rūgštiniai akumuliatoriai</a:t>
            </a:r>
            <a:r>
              <a:rPr lang="en-US" dirty="0">
                <a:solidFill>
                  <a:schemeClr val="tx1"/>
                </a:solidFill>
              </a:rPr>
              <a:t> </a:t>
            </a:r>
            <a:r>
              <a:rPr lang="lt-LT" dirty="0">
                <a:solidFill>
                  <a:schemeClr val="tx1"/>
                </a:solidFill>
              </a:rPr>
              <a:t>yra antriniai elementai, kuriuos galima įkrauti prijungus prie kito elektros šaltinio. Pagrindinė rūgštinio akumuliatoriaus sudedamoji dalis – sieros rūgštis (25 – 30 %).</a:t>
            </a:r>
            <a:endParaRPr lang="en-US" dirty="0">
              <a:solidFill>
                <a:schemeClr val="tx1"/>
              </a:solidFill>
            </a:endParaRPr>
          </a:p>
          <a:p>
            <a:pPr algn="just">
              <a:buClr>
                <a:schemeClr val="tx1"/>
              </a:buClr>
            </a:pPr>
            <a:r>
              <a:rPr lang="lt-LT" dirty="0">
                <a:solidFill>
                  <a:schemeClr val="tx1"/>
                </a:solidFill>
              </a:rPr>
              <a:t>Šarminis akumuliatorius – antrinis elementas, kurį galima įkrauti prijungus prie kito elektros šaltinio ir kurio elektrolitas yra šarmas (kalio šarmas (KOH), natrio šarmas (NaOH)). Gynybos tikslais naudojami šarminiai akumuliatoriai yra pagaminti mangano dioksido kaip katodo veikliosios medžiagos ir cinko miltelių gelio kaip anodo aktyviosios medžiagos pagrindu</a:t>
            </a:r>
            <a:r>
              <a:rPr lang="lt-LT" dirty="0"/>
              <a:t>. </a:t>
            </a:r>
            <a:endParaRPr lang="en-US" dirty="0"/>
          </a:p>
        </p:txBody>
      </p:sp>
      <p:sp>
        <p:nvSpPr>
          <p:cNvPr id="4" name="Title 1"/>
          <p:cNvSpPr>
            <a:spLocks noGrp="1"/>
          </p:cNvSpPr>
          <p:nvPr>
            <p:ph type="title"/>
          </p:nvPr>
        </p:nvSpPr>
        <p:spPr>
          <a:xfrm>
            <a:off x="2231135" y="645715"/>
            <a:ext cx="7729728" cy="1188720"/>
          </a:xfrm>
        </p:spPr>
        <p:txBody>
          <a:bodyPr/>
          <a:lstStyle/>
          <a:p>
            <a:r>
              <a:rPr lang="en-US" dirty="0">
                <a:latin typeface="Adobe Caslon Pro" panose="0205050205050A020403" pitchFamily="18" charset="0"/>
              </a:rPr>
              <a:t>I</a:t>
            </a:r>
            <a:r>
              <a:rPr lang="lt-LT" dirty="0">
                <a:latin typeface="Adobe Caslon Pro" panose="0205050205050A020403" pitchFamily="18" charset="0"/>
              </a:rPr>
              <a:t>švados</a:t>
            </a:r>
            <a:endParaRPr lang="en-US" dirty="0">
              <a:latin typeface="Adobe Caslon Pro" panose="0205050205050A020403" pitchFamily="18" charset="0"/>
            </a:endParaRPr>
          </a:p>
        </p:txBody>
      </p:sp>
      <p:sp>
        <p:nvSpPr>
          <p:cNvPr id="5" name="Title 1"/>
          <p:cNvSpPr txBox="1">
            <a:spLocks/>
          </p:cNvSpPr>
          <p:nvPr/>
        </p:nvSpPr>
        <p:spPr>
          <a:xfrm>
            <a:off x="3008162" y="1834435"/>
            <a:ext cx="6175673" cy="598932"/>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fontScale="62500" lnSpcReduction="200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lt-LT" altLang="en-US" dirty="0">
                <a:latin typeface="Times New Roman" panose="02020603050405020304" pitchFamily="18" charset="0"/>
                <a:ea typeface="Calibri" panose="020F0502020204030204" pitchFamily="34" charset="0"/>
                <a:cs typeface="Times New Roman" panose="02020603050405020304" pitchFamily="18" charset="0"/>
              </a:rPr>
              <a:t>ELEKTROS AKUMULIATORIAI PAGAL SUDĖTĮ</a:t>
            </a:r>
            <a:endParaRPr lang="en-US" dirty="0">
              <a:latin typeface="Adobe Caslon Pro" panose="0205050205050A020403" pitchFamily="18" charset="0"/>
            </a:endParaRPr>
          </a:p>
        </p:txBody>
      </p:sp>
    </p:spTree>
    <p:extLst>
      <p:ext uri="{BB962C8B-B14F-4D97-AF65-F5344CB8AC3E}">
        <p14:creationId xmlns:p14="http://schemas.microsoft.com/office/powerpoint/2010/main" val="3238963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ClrTx/>
            </a:pPr>
            <a:r>
              <a:rPr lang="en-US" dirty="0" err="1">
                <a:solidFill>
                  <a:schemeClr val="tx1"/>
                </a:solidFill>
              </a:rPr>
              <a:t>Akumuliatoriai</a:t>
            </a:r>
            <a:r>
              <a:rPr lang="en-US" dirty="0">
                <a:solidFill>
                  <a:schemeClr val="tx1"/>
                </a:solidFill>
              </a:rPr>
              <a:t> </a:t>
            </a:r>
            <a:r>
              <a:rPr lang="en-US" dirty="0" err="1">
                <a:solidFill>
                  <a:schemeClr val="tx1"/>
                </a:solidFill>
              </a:rPr>
              <a:t>naudojami</a:t>
            </a:r>
            <a:r>
              <a:rPr lang="en-US" dirty="0">
                <a:solidFill>
                  <a:schemeClr val="tx1"/>
                </a:solidFill>
              </a:rPr>
              <a:t> ma</a:t>
            </a:r>
            <a:r>
              <a:rPr lang="lt-LT" dirty="0">
                <a:solidFill>
                  <a:schemeClr val="tx1"/>
                </a:solidFill>
              </a:rPr>
              <a:t>šinose bei mobiliesiems prietaisams (telefonams, nešiojamiesiems kompiuteriams).</a:t>
            </a:r>
          </a:p>
          <a:p>
            <a:pPr>
              <a:buClrTx/>
            </a:pPr>
            <a:r>
              <a:rPr lang="lt-LT" dirty="0">
                <a:solidFill>
                  <a:schemeClr val="tx1"/>
                </a:solidFill>
              </a:rPr>
              <a:t>Darbo aplinkoje taip pat naudojama darbinėje technikoje (traktoriai, keltuvai, sunkvežimiai), be jų neapseitų ir greitosios pagalbos mašinos. </a:t>
            </a:r>
          </a:p>
          <a:p>
            <a:pPr>
              <a:buClrTx/>
            </a:pPr>
            <a:r>
              <a:rPr lang="lt-LT" dirty="0">
                <a:solidFill>
                  <a:schemeClr val="tx1"/>
                </a:solidFill>
              </a:rPr>
              <a:t>Paskirtį taip pat turi ir gynybos tikslais (minų detektoriai, naktinio matymo įranga bei radijo ryšiui palaikyti).</a:t>
            </a:r>
            <a:endParaRPr lang="en-US" dirty="0">
              <a:solidFill>
                <a:schemeClr val="tx1"/>
              </a:solidFill>
            </a:endParaRPr>
          </a:p>
        </p:txBody>
      </p:sp>
      <p:sp>
        <p:nvSpPr>
          <p:cNvPr id="4" name="Title 1"/>
          <p:cNvSpPr>
            <a:spLocks noGrp="1"/>
          </p:cNvSpPr>
          <p:nvPr>
            <p:ph type="title"/>
          </p:nvPr>
        </p:nvSpPr>
        <p:spPr>
          <a:xfrm>
            <a:off x="2231135" y="645715"/>
            <a:ext cx="7729728" cy="1188720"/>
          </a:xfrm>
        </p:spPr>
        <p:txBody>
          <a:bodyPr/>
          <a:lstStyle/>
          <a:p>
            <a:r>
              <a:rPr lang="en-US" dirty="0">
                <a:latin typeface="Adobe Caslon Pro" panose="0205050205050A020403" pitchFamily="18" charset="0"/>
              </a:rPr>
              <a:t>I</a:t>
            </a:r>
            <a:r>
              <a:rPr lang="lt-LT" dirty="0">
                <a:latin typeface="Adobe Caslon Pro" panose="0205050205050A020403" pitchFamily="18" charset="0"/>
              </a:rPr>
              <a:t>švados</a:t>
            </a:r>
            <a:endParaRPr lang="en-US" dirty="0">
              <a:latin typeface="Adobe Caslon Pro" panose="0205050205050A020403" pitchFamily="18" charset="0"/>
            </a:endParaRPr>
          </a:p>
        </p:txBody>
      </p:sp>
      <p:sp>
        <p:nvSpPr>
          <p:cNvPr id="5" name="Title 1"/>
          <p:cNvSpPr txBox="1">
            <a:spLocks/>
          </p:cNvSpPr>
          <p:nvPr/>
        </p:nvSpPr>
        <p:spPr>
          <a:xfrm>
            <a:off x="3008162" y="1834435"/>
            <a:ext cx="6175673" cy="598932"/>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fontScale="62500" lnSpcReduction="20000"/>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dirty="0">
                <a:latin typeface="Adobe Caslon Pro" panose="0205050205050A020403" pitchFamily="18" charset="0"/>
              </a:rPr>
              <a:t>ELEKTROS AKUMULIATORI</a:t>
            </a:r>
            <a:r>
              <a:rPr lang="lt-LT" dirty="0">
                <a:latin typeface="Adobe Caslon Pro" panose="0205050205050A020403" pitchFamily="18" charset="0"/>
              </a:rPr>
              <a:t>Ų NAUDOJIMAS</a:t>
            </a:r>
            <a:endParaRPr lang="en-US" dirty="0">
              <a:latin typeface="Adobe Caslon Pro" panose="0205050205050A020403" pitchFamily="18" charset="0"/>
            </a:endParaRPr>
          </a:p>
        </p:txBody>
      </p:sp>
    </p:spTree>
    <p:extLst>
      <p:ext uri="{BB962C8B-B14F-4D97-AF65-F5344CB8AC3E}">
        <p14:creationId xmlns:p14="http://schemas.microsoft.com/office/powerpoint/2010/main" val="810970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86194"/>
            <a:ext cx="7729728" cy="1188720"/>
          </a:xfrm>
        </p:spPr>
        <p:txBody>
          <a:bodyPr/>
          <a:lstStyle/>
          <a:p>
            <a:r>
              <a:rPr lang="lt-LT" b="1" dirty="0">
                <a:solidFill>
                  <a:schemeClr val="tx1"/>
                </a:solidFill>
                <a:latin typeface="Adobe Caslon Pro Bold" panose="0205070206050A020403" pitchFamily="18" charset="0"/>
              </a:rPr>
              <a:t>Turinys</a:t>
            </a:r>
            <a:endParaRPr lang="en-US" b="1" dirty="0">
              <a:solidFill>
                <a:schemeClr val="tx1"/>
              </a:solidFill>
              <a:latin typeface="Adobe Caslon Pro Bold" panose="0205070206050A020403" pitchFamily="18" charset="0"/>
            </a:endParaRPr>
          </a:p>
        </p:txBody>
      </p:sp>
      <p:sp>
        <p:nvSpPr>
          <p:cNvPr id="5" name="Rectangle 1"/>
          <p:cNvSpPr>
            <a:spLocks noGrp="1" noChangeArrowheads="1"/>
          </p:cNvSpPr>
          <p:nvPr>
            <p:ph idx="1"/>
          </p:nvPr>
        </p:nvSpPr>
        <p:spPr bwMode="auto">
          <a:xfrm>
            <a:off x="1306760" y="1973675"/>
            <a:ext cx="10031799" cy="407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6326188" algn="r"/>
              </a:tabLst>
              <a:defRPr>
                <a:solidFill>
                  <a:schemeClr val="tx1"/>
                </a:solidFill>
                <a:latin typeface="Arial" panose="020B0604020202020204" pitchFamily="34" charset="0"/>
              </a:defRPr>
            </a:lvl1pPr>
            <a:lvl2pPr eaLnBrk="0" fontAlgn="base" hangingPunct="0">
              <a:spcBef>
                <a:spcPct val="0"/>
              </a:spcBef>
              <a:spcAft>
                <a:spcPct val="0"/>
              </a:spcAft>
              <a:tabLst>
                <a:tab pos="6326188" algn="r"/>
              </a:tabLst>
              <a:defRPr>
                <a:solidFill>
                  <a:schemeClr val="tx1"/>
                </a:solidFill>
                <a:latin typeface="Arial" panose="020B0604020202020204" pitchFamily="34" charset="0"/>
              </a:defRPr>
            </a:lvl2pPr>
            <a:lvl3pPr eaLnBrk="0" fontAlgn="base" hangingPunct="0">
              <a:spcBef>
                <a:spcPct val="0"/>
              </a:spcBef>
              <a:spcAft>
                <a:spcPct val="0"/>
              </a:spcAft>
              <a:tabLst>
                <a:tab pos="6326188" algn="r"/>
              </a:tabLst>
              <a:defRPr>
                <a:solidFill>
                  <a:schemeClr val="tx1"/>
                </a:solidFill>
                <a:latin typeface="Arial" panose="020B0604020202020204" pitchFamily="34" charset="0"/>
              </a:defRPr>
            </a:lvl3pPr>
            <a:lvl4pPr eaLnBrk="0" fontAlgn="base" hangingPunct="0">
              <a:spcBef>
                <a:spcPct val="0"/>
              </a:spcBef>
              <a:spcAft>
                <a:spcPct val="0"/>
              </a:spcAft>
              <a:tabLst>
                <a:tab pos="6326188" algn="r"/>
              </a:tabLst>
              <a:defRPr>
                <a:solidFill>
                  <a:schemeClr val="tx1"/>
                </a:solidFill>
                <a:latin typeface="Arial" panose="020B0604020202020204" pitchFamily="34" charset="0"/>
              </a:defRPr>
            </a:lvl4pPr>
            <a:lvl5pPr eaLnBrk="0" fontAlgn="base" hangingPunct="0">
              <a:spcBef>
                <a:spcPct val="0"/>
              </a:spcBef>
              <a:spcAft>
                <a:spcPct val="0"/>
              </a:spcAft>
              <a:tabLst>
                <a:tab pos="6326188" algn="r"/>
              </a:tabLst>
              <a:defRPr>
                <a:solidFill>
                  <a:schemeClr val="tx1"/>
                </a:solidFill>
                <a:latin typeface="Arial" panose="020B0604020202020204" pitchFamily="34" charset="0"/>
              </a:defRPr>
            </a:lvl5pPr>
            <a:lvl6pPr eaLnBrk="0" fontAlgn="base" hangingPunct="0">
              <a:spcBef>
                <a:spcPct val="0"/>
              </a:spcBef>
              <a:spcAft>
                <a:spcPct val="0"/>
              </a:spcAft>
              <a:tabLst>
                <a:tab pos="6326188" algn="r"/>
              </a:tabLst>
              <a:defRPr>
                <a:solidFill>
                  <a:schemeClr val="tx1"/>
                </a:solidFill>
                <a:latin typeface="Arial" panose="020B0604020202020204" pitchFamily="34" charset="0"/>
              </a:defRPr>
            </a:lvl6pPr>
            <a:lvl7pPr eaLnBrk="0" fontAlgn="base" hangingPunct="0">
              <a:spcBef>
                <a:spcPct val="0"/>
              </a:spcBef>
              <a:spcAft>
                <a:spcPct val="0"/>
              </a:spcAft>
              <a:tabLst>
                <a:tab pos="6326188" algn="r"/>
              </a:tabLst>
              <a:defRPr>
                <a:solidFill>
                  <a:schemeClr val="tx1"/>
                </a:solidFill>
                <a:latin typeface="Arial" panose="020B0604020202020204" pitchFamily="34" charset="0"/>
              </a:defRPr>
            </a:lvl7pPr>
            <a:lvl8pPr eaLnBrk="0" fontAlgn="base" hangingPunct="0">
              <a:spcBef>
                <a:spcPct val="0"/>
              </a:spcBef>
              <a:spcAft>
                <a:spcPct val="0"/>
              </a:spcAft>
              <a:tabLst>
                <a:tab pos="6326188" algn="r"/>
              </a:tabLst>
              <a:defRPr>
                <a:solidFill>
                  <a:schemeClr val="tx1"/>
                </a:solidFill>
                <a:latin typeface="Arial" panose="020B0604020202020204" pitchFamily="34" charset="0"/>
              </a:defRPr>
            </a:lvl8pPr>
            <a:lvl9pPr eaLnBrk="0" fontAlgn="base" hangingPunct="0">
              <a:spcBef>
                <a:spcPct val="0"/>
              </a:spcBef>
              <a:spcAft>
                <a:spcPct val="0"/>
              </a:spcAft>
              <a:tabLst>
                <a:tab pos="6326188" algn="r"/>
              </a:tabLs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ts val="120"/>
              </a:spcBef>
              <a:spcAft>
                <a:spcPct val="0"/>
              </a:spcAft>
              <a:buClrTx/>
              <a:buSzTx/>
              <a:buFontTx/>
              <a:buNone/>
              <a:tabLst>
                <a:tab pos="6326188" algn="r"/>
              </a:tabLst>
            </a:pPr>
            <a:r>
              <a:rPr kumimoji="0" lang="lt-LT" altLang="en-US" sz="2800" i="0"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ĮVADAS</a:t>
            </a:r>
            <a:endParaRPr kumimoji="0" lang="en-US" altLang="en-US" sz="2800" i="0"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ts val="120"/>
              </a:spcBef>
              <a:spcAft>
                <a:spcPct val="0"/>
              </a:spcAft>
              <a:buClrTx/>
              <a:buSzTx/>
              <a:buFontTx/>
              <a:buNone/>
              <a:tabLst>
                <a:tab pos="6326188" algn="r"/>
              </a:tabLst>
            </a:pPr>
            <a:r>
              <a:rPr kumimoji="0" lang="lt-LT" altLang="en-US" sz="280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1.  ISTORIJA</a:t>
            </a:r>
            <a:endParaRPr kumimoji="0" lang="en-US" altLang="en-US" sz="2800" i="0" u="none" strike="noStrike" cap="none" normalizeH="0" baseline="0" dirty="0">
              <a:ln>
                <a:noFill/>
              </a:ln>
              <a:effectLst/>
            </a:endParaRPr>
          </a:p>
          <a:p>
            <a:pPr marL="0" marR="0" lvl="0" indent="0" defTabSz="914400" rtl="0" eaLnBrk="0" fontAlgn="base" latinLnBrk="0" hangingPunct="0">
              <a:lnSpc>
                <a:spcPct val="100000"/>
              </a:lnSpc>
              <a:spcBef>
                <a:spcPts val="120"/>
              </a:spcBef>
              <a:spcAft>
                <a:spcPct val="0"/>
              </a:spcAft>
              <a:buClrTx/>
              <a:buSzTx/>
              <a:buFontTx/>
              <a:buNone/>
              <a:tabLst>
                <a:tab pos="6326188" algn="r"/>
              </a:tabLst>
            </a:pPr>
            <a:r>
              <a:rPr kumimoji="0" lang="lt-LT" altLang="en-US" sz="280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2.  ELEKTROS AKUMULIATORIAUS</a:t>
            </a:r>
            <a:r>
              <a:rPr kumimoji="0" lang="lt-LT" altLang="en-US" sz="2800" i="0" u="none" strike="noStrike" cap="none" normalizeH="0" dirty="0">
                <a:ln>
                  <a:noFill/>
                </a:ln>
                <a:effectLst/>
                <a:latin typeface="Times New Roman" panose="02020603050405020304" pitchFamily="18" charset="0"/>
                <a:ea typeface="Calibri" panose="020F0502020204030204" pitchFamily="34" charset="0"/>
                <a:cs typeface="Times New Roman" panose="02020603050405020304" pitchFamily="18" charset="0"/>
              </a:rPr>
              <a:t> VEIKIMO PRINCIPAS</a:t>
            </a:r>
            <a:endParaRPr kumimoji="0" lang="en-US" altLang="en-US" sz="2800" i="0" u="none" strike="noStrike" cap="none" normalizeH="0" baseline="0" dirty="0">
              <a:ln>
                <a:noFill/>
              </a:ln>
              <a:effectLst/>
            </a:endParaRPr>
          </a:p>
          <a:p>
            <a:pPr marL="0" marR="0" lvl="0" indent="0" defTabSz="914400" rtl="0" eaLnBrk="0" fontAlgn="base" latinLnBrk="0" hangingPunct="0">
              <a:lnSpc>
                <a:spcPct val="100000"/>
              </a:lnSpc>
              <a:spcBef>
                <a:spcPts val="120"/>
              </a:spcBef>
              <a:spcAft>
                <a:spcPct val="0"/>
              </a:spcAft>
              <a:buClrTx/>
              <a:buSzTx/>
              <a:buFontTx/>
              <a:buNone/>
              <a:tabLst>
                <a:tab pos="6326188" algn="r"/>
              </a:tabLst>
            </a:pPr>
            <a:r>
              <a:rPr kumimoji="0" lang="en-US" altLang="en-US" sz="280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3.</a:t>
            </a:r>
            <a:r>
              <a:rPr lang="lt-LT" altLang="en-US" sz="2800" dirty="0">
                <a:latin typeface="Calibri" panose="020F0502020204030204" pitchFamily="34" charset="0"/>
                <a:ea typeface="Calibri" panose="020F0502020204030204" pitchFamily="34" charset="0"/>
                <a:cs typeface="Calibri" panose="020F0502020204030204" pitchFamily="34" charset="0"/>
              </a:rPr>
              <a:t>  </a:t>
            </a:r>
            <a:r>
              <a:rPr lang="lt-LT" altLang="en-US" sz="2800" dirty="0">
                <a:latin typeface="Times New Roman" panose="02020603050405020304" pitchFamily="18" charset="0"/>
                <a:ea typeface="Calibri" panose="020F0502020204030204" pitchFamily="34" charset="0"/>
                <a:cs typeface="Times New Roman" panose="02020603050405020304" pitchFamily="18" charset="0"/>
              </a:rPr>
              <a:t>ELEKTROS AKUMULIATORIAI PAGAL SUDĖTĮ</a:t>
            </a:r>
            <a:endParaRPr kumimoji="0" lang="en-US" altLang="en-US" sz="2800" i="0" u="none" strike="noStrike" cap="none" normalizeH="0" baseline="0" dirty="0">
              <a:ln>
                <a:noFill/>
              </a:ln>
              <a:effectLst/>
            </a:endParaRPr>
          </a:p>
          <a:p>
            <a:pPr marL="0" marR="0" lvl="0" indent="0" defTabSz="914400" rtl="0" eaLnBrk="0" fontAlgn="base" latinLnBrk="0" hangingPunct="0">
              <a:lnSpc>
                <a:spcPct val="100000"/>
              </a:lnSpc>
              <a:spcBef>
                <a:spcPts val="120"/>
              </a:spcBef>
              <a:spcAft>
                <a:spcPct val="0"/>
              </a:spcAft>
              <a:buClrTx/>
              <a:buSzTx/>
              <a:buFontTx/>
              <a:buNone/>
              <a:tabLst>
                <a:tab pos="6326188" algn="r"/>
              </a:tabLst>
            </a:pPr>
            <a:r>
              <a:rPr kumimoji="0" lang="lt-LT" altLang="en-US" sz="280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3.1. Rūgštiniai akumuliatoriai</a:t>
            </a:r>
            <a:endParaRPr kumimoji="0" lang="en-US" altLang="en-US" sz="2800" i="0" u="none" strike="noStrike" cap="none" normalizeH="0" baseline="0" dirty="0">
              <a:ln>
                <a:noFill/>
              </a:ln>
              <a:effectLst/>
            </a:endParaRPr>
          </a:p>
          <a:p>
            <a:pPr marL="0" marR="0" lvl="0" indent="0" defTabSz="914400" rtl="0" eaLnBrk="0" fontAlgn="base" latinLnBrk="0" hangingPunct="0">
              <a:lnSpc>
                <a:spcPct val="100000"/>
              </a:lnSpc>
              <a:spcBef>
                <a:spcPts val="120"/>
              </a:spcBef>
              <a:spcAft>
                <a:spcPct val="0"/>
              </a:spcAft>
              <a:buClrTx/>
              <a:buSzTx/>
              <a:buFontTx/>
              <a:buNone/>
              <a:tabLst>
                <a:tab pos="6326188" algn="r"/>
              </a:tabLst>
            </a:pPr>
            <a:r>
              <a:rPr kumimoji="0" lang="lt-LT" altLang="en-US" sz="280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3.2. Šarminiai</a:t>
            </a:r>
            <a:r>
              <a:rPr kumimoji="0" lang="lt-LT" altLang="en-US" sz="2800" i="0" u="none" strike="noStrike" cap="none" normalizeH="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akumuliatoriai</a:t>
            </a:r>
            <a:endParaRPr kumimoji="0" lang="en-US" altLang="en-US" sz="2800" i="0" u="none" strike="noStrike" cap="none" normalizeH="0" baseline="0" dirty="0">
              <a:ln>
                <a:noFill/>
              </a:ln>
              <a:effectLst/>
            </a:endParaRPr>
          </a:p>
          <a:p>
            <a:pPr marL="0" marR="0" lvl="0" indent="0" defTabSz="914400" rtl="0" eaLnBrk="0" fontAlgn="base" latinLnBrk="0" hangingPunct="0">
              <a:lnSpc>
                <a:spcPct val="100000"/>
              </a:lnSpc>
              <a:spcBef>
                <a:spcPts val="120"/>
              </a:spcBef>
              <a:spcAft>
                <a:spcPct val="0"/>
              </a:spcAft>
              <a:buClrTx/>
              <a:buSzTx/>
              <a:buFontTx/>
              <a:buNone/>
              <a:tabLst>
                <a:tab pos="6326188" algn="r"/>
              </a:tabLst>
            </a:pPr>
            <a:r>
              <a:rPr kumimoji="0" lang="lt-LT" altLang="en-US" sz="280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4.  ELEKTROS AKUMULIATORIŲ NAUDOJIMAS</a:t>
            </a:r>
            <a:endParaRPr kumimoji="0" lang="en-US" altLang="en-US" sz="2800" i="0" u="none" strike="noStrike" cap="none" normalizeH="0" baseline="0" dirty="0">
              <a:ln>
                <a:noFill/>
              </a:ln>
              <a:effectLst/>
            </a:endParaRPr>
          </a:p>
          <a:p>
            <a:pPr marL="0" marR="0" lvl="0" indent="0" defTabSz="914400" rtl="0" eaLnBrk="0" fontAlgn="base" latinLnBrk="0" hangingPunct="0">
              <a:lnSpc>
                <a:spcPct val="100000"/>
              </a:lnSpc>
              <a:spcBef>
                <a:spcPts val="120"/>
              </a:spcBef>
              <a:spcAft>
                <a:spcPct val="0"/>
              </a:spcAft>
              <a:buClrTx/>
              <a:buSzTx/>
              <a:buFontTx/>
              <a:buNone/>
              <a:tabLst>
                <a:tab pos="6326188" algn="r"/>
              </a:tabLst>
            </a:pPr>
            <a:r>
              <a:rPr kumimoji="0" lang="lt-LT" altLang="en-US" sz="280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4.1. Akumuliatoriaus paskirtis kasdieniniame gyvenime</a:t>
            </a:r>
            <a:endParaRPr kumimoji="0" lang="lt-LT" altLang="en-US" sz="280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hlinkClick r:id="rId2"/>
            </a:endParaRPr>
          </a:p>
          <a:p>
            <a:pPr marL="0" marR="0" lvl="0" indent="0" defTabSz="914400" rtl="0" eaLnBrk="0" fontAlgn="base" latinLnBrk="0" hangingPunct="0">
              <a:lnSpc>
                <a:spcPct val="100000"/>
              </a:lnSpc>
              <a:spcBef>
                <a:spcPts val="120"/>
              </a:spcBef>
              <a:spcAft>
                <a:spcPct val="0"/>
              </a:spcAft>
              <a:buClrTx/>
              <a:buSzTx/>
              <a:buFontTx/>
              <a:buNone/>
              <a:tabLst>
                <a:tab pos="6326188" algn="r"/>
              </a:tabLst>
            </a:pPr>
            <a:r>
              <a:rPr kumimoji="0" lang="lt-LT" altLang="en-US" sz="280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   4.2. Akumuliatoriaus paskirtis darbo erdvėje</a:t>
            </a:r>
            <a:endParaRPr kumimoji="0" lang="en-US" altLang="en-US" sz="2800" i="0" u="none" strike="noStrike" cap="none" normalizeH="0" baseline="0" dirty="0">
              <a:ln>
                <a:noFill/>
              </a:ln>
              <a:effectLst/>
            </a:endParaRPr>
          </a:p>
        </p:txBody>
      </p:sp>
    </p:spTree>
    <p:extLst>
      <p:ext uri="{BB962C8B-B14F-4D97-AF65-F5344CB8AC3E}">
        <p14:creationId xmlns:p14="http://schemas.microsoft.com/office/powerpoint/2010/main" val="83557489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499" y="385243"/>
            <a:ext cx="8630828" cy="1583227"/>
          </a:xfrm>
        </p:spPr>
        <p:txBody>
          <a:bodyPr>
            <a:normAutofit/>
          </a:bodyPr>
          <a:lstStyle/>
          <a:p>
            <a:r>
              <a:rPr lang="lt-LT" sz="4000" b="1" dirty="0">
                <a:latin typeface="Adobe Caslon Pro Bold" panose="0205070206050A020403" pitchFamily="18" charset="0"/>
                <a:cs typeface="Times New Roman" panose="02020603050405020304" pitchFamily="18" charset="0"/>
              </a:rPr>
              <a:t>ĮVADAS</a:t>
            </a:r>
            <a:endParaRPr lang="en-US" sz="4000" b="1" dirty="0">
              <a:latin typeface="Adobe Caslon Pro Bold" panose="0205070206050A020403"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3531" y="2361592"/>
            <a:ext cx="2503352" cy="1955744"/>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907" y="1176857"/>
            <a:ext cx="6380420" cy="38905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3391" y="4596938"/>
            <a:ext cx="1959291" cy="1959291"/>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3339" y="4476027"/>
            <a:ext cx="2043544" cy="2043544"/>
          </a:xfrm>
          <a:prstGeom prst="rect">
            <a:avLst/>
          </a:prstGeom>
        </p:spPr>
      </p:pic>
    </p:spTree>
    <p:extLst>
      <p:ext uri="{BB962C8B-B14F-4D97-AF65-F5344CB8AC3E}">
        <p14:creationId xmlns:p14="http://schemas.microsoft.com/office/powerpoint/2010/main" val="22670067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shade val="100000"/>
                <a:satMod val="185000"/>
                <a:lumMod val="120000"/>
              </a:schemeClr>
            </a:gs>
            <a:gs pos="100000">
              <a:schemeClr val="accent3">
                <a:lumMod val="60000"/>
                <a:lumOff val="40000"/>
              </a:schemeClr>
            </a:gs>
          </a:gsLst>
          <a:path path="circle">
            <a:fillToRect l="50000" t="55000" r="125000" b="100000"/>
          </a:path>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4693" y="2819400"/>
            <a:ext cx="8722614" cy="1828799"/>
          </a:xfrm>
        </p:spPr>
        <p:txBody>
          <a:bodyPr>
            <a:normAutofit/>
          </a:bodyPr>
          <a:lstStyle/>
          <a:p>
            <a:pPr marL="0" indent="0" algn="just">
              <a:buNone/>
            </a:pPr>
            <a:r>
              <a:rPr lang="en-US" sz="3200" dirty="0" err="1">
                <a:solidFill>
                  <a:schemeClr val="tx1">
                    <a:lumMod val="95000"/>
                    <a:lumOff val="5000"/>
                  </a:schemeClr>
                </a:solidFill>
              </a:rPr>
              <a:t>Tikslas</a:t>
            </a:r>
            <a:r>
              <a:rPr lang="en-US" sz="3200" dirty="0">
                <a:solidFill>
                  <a:schemeClr val="tx1">
                    <a:lumMod val="95000"/>
                    <a:lumOff val="5000"/>
                  </a:schemeClr>
                </a:solidFill>
              </a:rPr>
              <a:t> – s</a:t>
            </a:r>
            <a:r>
              <a:rPr lang="lt-LT" sz="3200" dirty="0">
                <a:solidFill>
                  <a:schemeClr val="tx1">
                    <a:lumMod val="95000"/>
                    <a:lumOff val="5000"/>
                  </a:schemeClr>
                </a:solidFill>
              </a:rPr>
              <a:t>užinoti kaip buvo sukurtas elektros akumuliatorius, kur plačiai naudojamas, kokia nauda, ir kaip tai veikia.</a:t>
            </a:r>
            <a:endParaRPr lang="en-US" sz="3200" dirty="0">
              <a:solidFill>
                <a:schemeClr val="tx1">
                  <a:lumMod val="95000"/>
                  <a:lumOff val="5000"/>
                </a:schemeClr>
              </a:solidFill>
            </a:endParaRPr>
          </a:p>
        </p:txBody>
      </p:sp>
      <p:sp>
        <p:nvSpPr>
          <p:cNvPr id="4" name="Title 3"/>
          <p:cNvSpPr>
            <a:spLocks noGrp="1"/>
          </p:cNvSpPr>
          <p:nvPr>
            <p:ph type="title"/>
          </p:nvPr>
        </p:nvSpPr>
        <p:spPr>
          <a:xfrm>
            <a:off x="2044255" y="574166"/>
            <a:ext cx="8103490" cy="1616584"/>
          </a:xfrm>
        </p:spPr>
        <p:txBody>
          <a:bodyPr>
            <a:normAutofit/>
          </a:bodyPr>
          <a:lstStyle/>
          <a:p>
            <a:r>
              <a:rPr lang="en-US" sz="3600" b="1" dirty="0" err="1">
                <a:solidFill>
                  <a:schemeClr val="tx1"/>
                </a:solidFill>
                <a:latin typeface="Adobe Caslon Pro" panose="0205050205050A020403" pitchFamily="18" charset="0"/>
              </a:rPr>
              <a:t>Referato</a:t>
            </a:r>
            <a:r>
              <a:rPr lang="en-US" sz="3600" b="1" dirty="0">
                <a:solidFill>
                  <a:schemeClr val="tx1"/>
                </a:solidFill>
                <a:latin typeface="Adobe Caslon Pro" panose="0205050205050A020403" pitchFamily="18" charset="0"/>
              </a:rPr>
              <a:t> </a:t>
            </a:r>
            <a:r>
              <a:rPr lang="en-US" sz="3600" b="1" dirty="0" err="1">
                <a:solidFill>
                  <a:schemeClr val="tx1"/>
                </a:solidFill>
                <a:latin typeface="Adobe Caslon Pro" panose="0205050205050A020403" pitchFamily="18" charset="0"/>
              </a:rPr>
              <a:t>tikslas</a:t>
            </a:r>
            <a:endParaRPr lang="en-US" sz="3600" b="1" dirty="0">
              <a:solidFill>
                <a:schemeClr val="tx1"/>
              </a:solidFill>
              <a:latin typeface="Adobe Caslon Pro" panose="0205050205050A020403" pitchFamily="18" charset="0"/>
            </a:endParaRPr>
          </a:p>
        </p:txBody>
      </p:sp>
    </p:spTree>
    <p:extLst>
      <p:ext uri="{BB962C8B-B14F-4D97-AF65-F5344CB8AC3E}">
        <p14:creationId xmlns:p14="http://schemas.microsoft.com/office/powerpoint/2010/main" val="1255128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1880" y="329044"/>
            <a:ext cx="8008239" cy="1518806"/>
          </a:xfrm>
        </p:spPr>
        <p:txBody>
          <a:bodyPr>
            <a:normAutofit/>
          </a:bodyPr>
          <a:lstStyle/>
          <a:p>
            <a:r>
              <a:rPr lang="en-US" sz="3600" b="1" dirty="0" err="1">
                <a:solidFill>
                  <a:schemeClr val="tx1">
                    <a:lumMod val="95000"/>
                    <a:lumOff val="5000"/>
                  </a:schemeClr>
                </a:solidFill>
                <a:latin typeface="Adobe Caslon Pro" panose="0205050205050A020403" pitchFamily="18" charset="0"/>
              </a:rPr>
              <a:t>Referato</a:t>
            </a:r>
            <a:r>
              <a:rPr lang="en-US" sz="3600" b="1" dirty="0">
                <a:solidFill>
                  <a:schemeClr val="tx1">
                    <a:lumMod val="95000"/>
                    <a:lumOff val="5000"/>
                  </a:schemeClr>
                </a:solidFill>
                <a:latin typeface="Adobe Caslon Pro" panose="0205050205050A020403" pitchFamily="18" charset="0"/>
              </a:rPr>
              <a:t> u</a:t>
            </a:r>
            <a:r>
              <a:rPr lang="lt-LT" sz="3600" b="1" dirty="0">
                <a:solidFill>
                  <a:schemeClr val="tx1">
                    <a:lumMod val="95000"/>
                    <a:lumOff val="5000"/>
                  </a:schemeClr>
                </a:solidFill>
                <a:latin typeface="Adobe Caslon Pro" panose="0205050205050A020403" pitchFamily="18" charset="0"/>
              </a:rPr>
              <a:t>ždaviniai</a:t>
            </a:r>
            <a:endParaRPr lang="en-US" sz="3600" b="1" dirty="0">
              <a:solidFill>
                <a:schemeClr val="tx1">
                  <a:lumMod val="95000"/>
                  <a:lumOff val="5000"/>
                </a:schemeClr>
              </a:solidFill>
              <a:latin typeface="Adobe Caslon Pro" panose="0205050205050A020403" pitchFamily="18" charset="0"/>
            </a:endParaRPr>
          </a:p>
        </p:txBody>
      </p:sp>
      <p:sp>
        <p:nvSpPr>
          <p:cNvPr id="3" name="Content Placeholder 2"/>
          <p:cNvSpPr>
            <a:spLocks noGrp="1"/>
          </p:cNvSpPr>
          <p:nvPr>
            <p:ph idx="1"/>
          </p:nvPr>
        </p:nvSpPr>
        <p:spPr>
          <a:xfrm>
            <a:off x="501871" y="2628519"/>
            <a:ext cx="11188256" cy="3101983"/>
          </a:xfrm>
        </p:spPr>
        <p:txBody>
          <a:bodyPr/>
          <a:lstStyle/>
          <a:p>
            <a:pPr marL="342900" indent="-342900">
              <a:buClr>
                <a:schemeClr val="tx1"/>
              </a:buClr>
              <a:buFont typeface="+mj-lt"/>
              <a:buAutoNum type="arabicPeriod"/>
            </a:pPr>
            <a:r>
              <a:rPr lang="lt-LT" sz="2400" dirty="0">
                <a:solidFill>
                  <a:schemeClr val="tx2">
                    <a:lumMod val="95000"/>
                    <a:lumOff val="5000"/>
                  </a:schemeClr>
                </a:solidFill>
              </a:rPr>
              <a:t>Apžvelgti elektros akumuliatoriaus istoriją.</a:t>
            </a:r>
          </a:p>
          <a:p>
            <a:pPr marL="342900" indent="-342900">
              <a:buClr>
                <a:schemeClr val="tx1"/>
              </a:buClr>
              <a:buFont typeface="+mj-lt"/>
              <a:buAutoNum type="arabicPeriod"/>
            </a:pPr>
            <a:r>
              <a:rPr lang="lt-LT" sz="2400" dirty="0">
                <a:solidFill>
                  <a:schemeClr val="tx2">
                    <a:lumMod val="95000"/>
                    <a:lumOff val="5000"/>
                  </a:schemeClr>
                </a:solidFill>
              </a:rPr>
              <a:t>Išsiaiškinti kaip veikia elektros akumuliatorius.</a:t>
            </a:r>
          </a:p>
          <a:p>
            <a:pPr marL="342900" indent="-342900">
              <a:buClr>
                <a:schemeClr val="tx1"/>
              </a:buClr>
              <a:buFont typeface="+mj-lt"/>
              <a:buAutoNum type="arabicPeriod"/>
            </a:pPr>
            <a:r>
              <a:rPr lang="lt-LT" sz="2400" dirty="0">
                <a:solidFill>
                  <a:schemeClr val="tx2">
                    <a:lumMod val="95000"/>
                    <a:lumOff val="5000"/>
                  </a:schemeClr>
                </a:solidFill>
              </a:rPr>
              <a:t>Pateikti informaciją, kokia elektros akumuliatoriams būdinga cheminė sudėtis.</a:t>
            </a:r>
          </a:p>
          <a:p>
            <a:pPr marL="342900" indent="-342900">
              <a:buClr>
                <a:schemeClr val="tx1"/>
              </a:buClr>
              <a:buFont typeface="+mj-lt"/>
              <a:buAutoNum type="arabicPeriod"/>
            </a:pPr>
            <a:r>
              <a:rPr lang="lt-LT" sz="2400" dirty="0">
                <a:solidFill>
                  <a:schemeClr val="tx2">
                    <a:lumMod val="95000"/>
                    <a:lumOff val="5000"/>
                  </a:schemeClr>
                </a:solidFill>
              </a:rPr>
              <a:t>Išsiaiškinti, kur elektros akumuliatoriai yra plačiai naudojami buityje ir pramonėje.</a:t>
            </a:r>
          </a:p>
          <a:p>
            <a:pPr marL="0" indent="0">
              <a:buClr>
                <a:schemeClr val="tx1"/>
              </a:buClr>
              <a:buNone/>
            </a:pPr>
            <a:endParaRPr lang="lt-LT" dirty="0">
              <a:solidFill>
                <a:schemeClr val="tx2">
                  <a:lumMod val="95000"/>
                  <a:lumOff val="5000"/>
                </a:schemeClr>
              </a:solidFill>
            </a:endParaRPr>
          </a:p>
          <a:p>
            <a:pPr marL="342900" indent="-342900">
              <a:buClr>
                <a:schemeClr val="tx1"/>
              </a:buClr>
              <a:buFont typeface="+mj-lt"/>
              <a:buAutoNum type="arabicPeriod"/>
            </a:pPr>
            <a:endParaRPr lang="lt-LT" dirty="0">
              <a:solidFill>
                <a:schemeClr val="tx2">
                  <a:lumMod val="95000"/>
                  <a:lumOff val="5000"/>
                </a:schemeClr>
              </a:solidFill>
            </a:endParaRPr>
          </a:p>
          <a:p>
            <a:pPr marL="342900" indent="-342900">
              <a:buClr>
                <a:schemeClr val="tx1"/>
              </a:buClr>
              <a:buFont typeface="+mj-lt"/>
              <a:buAutoNum type="arabicPeriod"/>
            </a:pPr>
            <a:endParaRPr lang="lt-LT" dirty="0">
              <a:solidFill>
                <a:schemeClr val="tx2">
                  <a:lumMod val="95000"/>
                  <a:lumOff val="5000"/>
                </a:schemeClr>
              </a:solidFill>
            </a:endParaRPr>
          </a:p>
          <a:p>
            <a:pPr marL="342900" indent="-342900">
              <a:buClr>
                <a:schemeClr val="tx1"/>
              </a:buClr>
              <a:buFont typeface="+mj-lt"/>
              <a:buAutoNum type="arabicPeriod"/>
            </a:pPr>
            <a:endParaRPr lang="en-US" dirty="0">
              <a:solidFill>
                <a:schemeClr val="tx2">
                  <a:lumMod val="95000"/>
                  <a:lumOff val="5000"/>
                </a:schemeClr>
              </a:solidFill>
            </a:endParaRPr>
          </a:p>
        </p:txBody>
      </p:sp>
    </p:spTree>
    <p:extLst>
      <p:ext uri="{BB962C8B-B14F-4D97-AF65-F5344CB8AC3E}">
        <p14:creationId xmlns:p14="http://schemas.microsoft.com/office/powerpoint/2010/main" val="4748920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86194"/>
            <a:ext cx="7729728" cy="1188720"/>
          </a:xfrm>
        </p:spPr>
        <p:txBody>
          <a:bodyPr/>
          <a:lstStyle/>
          <a:p>
            <a:r>
              <a:rPr lang="lt-LT" b="1" dirty="0">
                <a:solidFill>
                  <a:schemeClr val="tx1">
                    <a:lumMod val="95000"/>
                    <a:lumOff val="5000"/>
                  </a:schemeClr>
                </a:solidFill>
                <a:latin typeface="Adobe Caslon Pro" panose="0205050205050A020403" pitchFamily="18" charset="0"/>
              </a:rPr>
              <a:t>ISTORIJA</a:t>
            </a:r>
            <a:endParaRPr lang="en-US" b="1" dirty="0">
              <a:solidFill>
                <a:schemeClr val="tx1">
                  <a:lumMod val="95000"/>
                  <a:lumOff val="5000"/>
                </a:schemeClr>
              </a:solidFill>
              <a:latin typeface="Adobe Caslon Pro" panose="0205050205050A020403"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0703" y="1726490"/>
            <a:ext cx="2702073" cy="3444875"/>
          </a:xfrm>
          <a:prstGeom prst="rect">
            <a:avLst/>
          </a:prstGeom>
          <a:ln>
            <a:noFill/>
          </a:ln>
          <a:effectLst>
            <a:softEdge rad="112500"/>
          </a:effectLst>
        </p:spPr>
      </p:pic>
      <p:sp>
        <p:nvSpPr>
          <p:cNvPr id="5" name="TextBox 4"/>
          <p:cNvSpPr txBox="1"/>
          <p:nvPr/>
        </p:nvSpPr>
        <p:spPr>
          <a:xfrm>
            <a:off x="-341186" y="5171365"/>
            <a:ext cx="4114800" cy="369332"/>
          </a:xfrm>
          <a:prstGeom prst="rect">
            <a:avLst/>
          </a:prstGeom>
          <a:noFill/>
        </p:spPr>
        <p:txBody>
          <a:bodyPr wrap="square" rtlCol="0">
            <a:spAutoFit/>
          </a:bodyPr>
          <a:lstStyle/>
          <a:p>
            <a:pPr algn="ctr"/>
            <a:r>
              <a:rPr lang="lt-LT" dirty="0"/>
              <a:t>Ale</a:t>
            </a:r>
            <a:r>
              <a:rPr lang="en-US" dirty="0" err="1"/>
              <a:t>ssandro</a:t>
            </a:r>
            <a:r>
              <a:rPr lang="en-US" dirty="0"/>
              <a:t> Volta</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8921" y="1746042"/>
            <a:ext cx="2055115" cy="3596451"/>
          </a:xfrm>
          <a:prstGeom prst="rect">
            <a:avLst/>
          </a:prstGeom>
          <a:ln>
            <a:noFill/>
          </a:ln>
          <a:effectLst>
            <a:softEdge rad="112500"/>
          </a:effectLst>
        </p:spPr>
      </p:pic>
      <p:sp>
        <p:nvSpPr>
          <p:cNvPr id="7" name="TextBox 6"/>
          <p:cNvSpPr txBox="1"/>
          <p:nvPr/>
        </p:nvSpPr>
        <p:spPr>
          <a:xfrm>
            <a:off x="2359078" y="5264974"/>
            <a:ext cx="4114800" cy="369332"/>
          </a:xfrm>
          <a:prstGeom prst="rect">
            <a:avLst/>
          </a:prstGeom>
          <a:noFill/>
        </p:spPr>
        <p:txBody>
          <a:bodyPr wrap="square" rtlCol="0">
            <a:spAutoFit/>
          </a:bodyPr>
          <a:lstStyle/>
          <a:p>
            <a:pPr algn="ctr"/>
            <a:r>
              <a:rPr lang="en-US" dirty="0" err="1"/>
              <a:t>Voltos</a:t>
            </a:r>
            <a:r>
              <a:rPr lang="en-US" dirty="0"/>
              <a:t> </a:t>
            </a:r>
            <a:r>
              <a:rPr lang="en-US" dirty="0" err="1"/>
              <a:t>baterija</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2227" y="1746042"/>
            <a:ext cx="2618637" cy="3518932"/>
          </a:xfrm>
          <a:prstGeom prst="rect">
            <a:avLst/>
          </a:prstGeom>
          <a:ln>
            <a:noFill/>
          </a:ln>
          <a:effectLst>
            <a:softEdge rad="112500"/>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3207" y="5171365"/>
            <a:ext cx="3876675" cy="1730658"/>
          </a:xfrm>
          <a:prstGeom prst="rect">
            <a:avLst/>
          </a:prstGeom>
          <a:ln>
            <a:noFill/>
          </a:ln>
          <a:effectLst>
            <a:softEdge rad="112500"/>
          </a:effectLst>
        </p:spPr>
      </p:pic>
      <p:sp>
        <p:nvSpPr>
          <p:cNvPr id="10" name="TextBox 9"/>
          <p:cNvSpPr txBox="1"/>
          <p:nvPr/>
        </p:nvSpPr>
        <p:spPr>
          <a:xfrm>
            <a:off x="6594144" y="5080308"/>
            <a:ext cx="4114800" cy="369332"/>
          </a:xfrm>
          <a:prstGeom prst="rect">
            <a:avLst/>
          </a:prstGeom>
          <a:noFill/>
        </p:spPr>
        <p:txBody>
          <a:bodyPr wrap="square" rtlCol="0">
            <a:spAutoFit/>
          </a:bodyPr>
          <a:lstStyle/>
          <a:p>
            <a:pPr algn="ctr"/>
            <a:r>
              <a:rPr lang="en-US" dirty="0"/>
              <a:t>Gaston </a:t>
            </a:r>
            <a:r>
              <a:rPr lang="en-US" dirty="0" err="1"/>
              <a:t>Planté</a:t>
            </a:r>
            <a:endParaRPr lang="en-US" dirty="0"/>
          </a:p>
        </p:txBody>
      </p:sp>
      <p:sp>
        <p:nvSpPr>
          <p:cNvPr id="11" name="TextBox 10"/>
          <p:cNvSpPr txBox="1"/>
          <p:nvPr/>
        </p:nvSpPr>
        <p:spPr>
          <a:xfrm>
            <a:off x="8077200" y="5080308"/>
            <a:ext cx="4114800" cy="369332"/>
          </a:xfrm>
          <a:prstGeom prst="rect">
            <a:avLst/>
          </a:prstGeom>
          <a:noFill/>
        </p:spPr>
        <p:txBody>
          <a:bodyPr wrap="square" rtlCol="0">
            <a:spAutoFit/>
          </a:bodyPr>
          <a:lstStyle/>
          <a:p>
            <a:pPr algn="ctr"/>
            <a:r>
              <a:rPr lang="en-US" dirty="0" err="1"/>
              <a:t>akumuliatorius</a:t>
            </a:r>
            <a:endParaRPr lang="en-US" dirty="0"/>
          </a:p>
        </p:txBody>
      </p:sp>
    </p:spTree>
    <p:extLst>
      <p:ext uri="{BB962C8B-B14F-4D97-AF65-F5344CB8AC3E}">
        <p14:creationId xmlns:p14="http://schemas.microsoft.com/office/powerpoint/2010/main" val="131199088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5125" y="180831"/>
            <a:ext cx="3832265" cy="4645170"/>
          </a:xfrm>
          <a:prstGeom prst="rect">
            <a:avLst/>
          </a:prstGeom>
          <a:ln>
            <a:noFill/>
          </a:ln>
          <a:effectLst>
            <a:softEdge rad="112500"/>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75" y="180831"/>
            <a:ext cx="2695750" cy="3339054"/>
          </a:xfrm>
          <a:prstGeom prst="rect">
            <a:avLst/>
          </a:prstGeom>
          <a:ln>
            <a:noFill/>
          </a:ln>
          <a:effectLst>
            <a:softEdge rad="112500"/>
          </a:effectLst>
        </p:spPr>
      </p:pic>
      <p:sp>
        <p:nvSpPr>
          <p:cNvPr id="8" name="TextBox 7"/>
          <p:cNvSpPr txBox="1"/>
          <p:nvPr/>
        </p:nvSpPr>
        <p:spPr>
          <a:xfrm>
            <a:off x="-500150" y="3447340"/>
            <a:ext cx="4114800" cy="369332"/>
          </a:xfrm>
          <a:prstGeom prst="rect">
            <a:avLst/>
          </a:prstGeom>
          <a:noFill/>
        </p:spPr>
        <p:txBody>
          <a:bodyPr wrap="square" rtlCol="0">
            <a:spAutoFit/>
          </a:bodyPr>
          <a:lstStyle/>
          <a:p>
            <a:pPr algn="ctr"/>
            <a:r>
              <a:rPr lang="en-US" dirty="0"/>
              <a:t>Camille Faure</a:t>
            </a:r>
          </a:p>
        </p:txBody>
      </p:sp>
      <p:sp>
        <p:nvSpPr>
          <p:cNvPr id="9" name="TextBox 8"/>
          <p:cNvSpPr txBox="1"/>
          <p:nvPr/>
        </p:nvSpPr>
        <p:spPr>
          <a:xfrm>
            <a:off x="2763857" y="4605063"/>
            <a:ext cx="4114800" cy="369332"/>
          </a:xfrm>
          <a:prstGeom prst="rect">
            <a:avLst/>
          </a:prstGeom>
          <a:noFill/>
        </p:spPr>
        <p:txBody>
          <a:bodyPr wrap="square" rtlCol="0">
            <a:spAutoFit/>
          </a:bodyPr>
          <a:lstStyle/>
          <a:p>
            <a:pPr algn="ctr"/>
            <a:r>
              <a:rPr lang="en-US" dirty="0" err="1"/>
              <a:t>Elektrinis</a:t>
            </a:r>
            <a:r>
              <a:rPr lang="en-US" dirty="0"/>
              <a:t> </a:t>
            </a:r>
            <a:r>
              <a:rPr lang="en-US" dirty="0" err="1"/>
              <a:t>triratis</a:t>
            </a:r>
            <a:endParaRPr lang="en-US"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0069" y="180831"/>
            <a:ext cx="3081276" cy="3943350"/>
          </a:xfrm>
          <a:prstGeom prst="rect">
            <a:avLst/>
          </a:prstGeom>
          <a:ln>
            <a:noFill/>
          </a:ln>
          <a:effectLst>
            <a:softEdge rad="11250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6828" y="4385988"/>
            <a:ext cx="2847758" cy="2053035"/>
          </a:xfrm>
          <a:prstGeom prst="rect">
            <a:avLst/>
          </a:prstGeom>
        </p:spPr>
      </p:pic>
      <p:sp>
        <p:nvSpPr>
          <p:cNvPr id="12" name="TextBox 11"/>
          <p:cNvSpPr txBox="1"/>
          <p:nvPr/>
        </p:nvSpPr>
        <p:spPr>
          <a:xfrm>
            <a:off x="7263307" y="6385474"/>
            <a:ext cx="4114800" cy="369332"/>
          </a:xfrm>
          <a:prstGeom prst="rect">
            <a:avLst/>
          </a:prstGeom>
          <a:noFill/>
        </p:spPr>
        <p:txBody>
          <a:bodyPr wrap="square" rtlCol="0">
            <a:spAutoFit/>
          </a:bodyPr>
          <a:lstStyle/>
          <a:p>
            <a:pPr algn="ctr"/>
            <a:r>
              <a:rPr lang="en-US" dirty="0" err="1"/>
              <a:t>Alkalino</a:t>
            </a:r>
            <a:r>
              <a:rPr lang="en-US" dirty="0"/>
              <a:t> </a:t>
            </a:r>
            <a:r>
              <a:rPr lang="en-US" dirty="0" err="1"/>
              <a:t>akumuliatorius</a:t>
            </a:r>
            <a:endParaRPr lang="en-US" dirty="0"/>
          </a:p>
        </p:txBody>
      </p:sp>
      <p:sp>
        <p:nvSpPr>
          <p:cNvPr id="13" name="TextBox 12"/>
          <p:cNvSpPr txBox="1"/>
          <p:nvPr/>
        </p:nvSpPr>
        <p:spPr>
          <a:xfrm>
            <a:off x="7263307" y="4016656"/>
            <a:ext cx="4114800" cy="369332"/>
          </a:xfrm>
          <a:prstGeom prst="rect">
            <a:avLst/>
          </a:prstGeom>
          <a:noFill/>
        </p:spPr>
        <p:txBody>
          <a:bodyPr wrap="square" rtlCol="0">
            <a:spAutoFit/>
          </a:bodyPr>
          <a:lstStyle/>
          <a:p>
            <a:pPr algn="ctr"/>
            <a:r>
              <a:rPr lang="en-US" dirty="0"/>
              <a:t>Thomas Edison</a:t>
            </a:r>
          </a:p>
        </p:txBody>
      </p:sp>
    </p:spTree>
    <p:extLst>
      <p:ext uri="{BB962C8B-B14F-4D97-AF65-F5344CB8AC3E}">
        <p14:creationId xmlns:p14="http://schemas.microsoft.com/office/powerpoint/2010/main" val="379980573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latin typeface="Adobe Caslon Pro" panose="0205050205050A020403" pitchFamily="18" charset="0"/>
              </a:rPr>
              <a:t>Elektros </a:t>
            </a:r>
            <a:r>
              <a:rPr lang="en-US" dirty="0">
                <a:latin typeface="Adobe Caslon Pro" panose="0205050205050A020403" pitchFamily="18" charset="0"/>
              </a:rPr>
              <a:t>AKUMULIATORI</a:t>
            </a:r>
            <a:r>
              <a:rPr lang="lt-LT" dirty="0">
                <a:latin typeface="Adobe Caslon Pro" panose="0205050205050A020403" pitchFamily="18" charset="0"/>
              </a:rPr>
              <a:t>Ų </a:t>
            </a:r>
            <a:br>
              <a:rPr lang="lt-LT" dirty="0">
                <a:latin typeface="Adobe Caslon Pro" panose="0205050205050A020403" pitchFamily="18" charset="0"/>
              </a:rPr>
            </a:br>
            <a:r>
              <a:rPr lang="lt-LT" dirty="0">
                <a:latin typeface="Adobe Caslon Pro" panose="0205050205050A020403" pitchFamily="18" charset="0"/>
              </a:rPr>
              <a:t>VEIKIMO PRINCIPAS</a:t>
            </a:r>
            <a:endParaRPr lang="en-US" dirty="0">
              <a:latin typeface="Adobe Caslon Pro" panose="0205050205050A020403" pitchFamily="18" charset="0"/>
            </a:endParaRPr>
          </a:p>
        </p:txBody>
      </p:sp>
      <p:pic>
        <p:nvPicPr>
          <p:cNvPr id="4" name="Turinio vietos rezervavimo ženklas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3638" y="2390065"/>
            <a:ext cx="7144724" cy="3871246"/>
          </a:xfrm>
        </p:spPr>
      </p:pic>
    </p:spTree>
    <p:extLst>
      <p:ext uri="{BB962C8B-B14F-4D97-AF65-F5344CB8AC3E}">
        <p14:creationId xmlns:p14="http://schemas.microsoft.com/office/powerpoint/2010/main" val="1178054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938" y="402972"/>
            <a:ext cx="8392123" cy="1188720"/>
          </a:xfrm>
        </p:spPr>
        <p:txBody>
          <a:bodyPr>
            <a:normAutofit/>
          </a:bodyPr>
          <a:lstStyle/>
          <a:p>
            <a:r>
              <a:rPr lang="en-US" dirty="0" err="1">
                <a:latin typeface="Adobe Caslon Pro" panose="0205050205050A020403" pitchFamily="18" charset="0"/>
              </a:rPr>
              <a:t>Elektros</a:t>
            </a:r>
            <a:r>
              <a:rPr lang="en-US" dirty="0">
                <a:latin typeface="Adobe Caslon Pro" panose="0205050205050A020403" pitchFamily="18" charset="0"/>
              </a:rPr>
              <a:t> </a:t>
            </a:r>
            <a:r>
              <a:rPr lang="en-US" dirty="0" err="1">
                <a:latin typeface="Adobe Caslon Pro" panose="0205050205050A020403" pitchFamily="18" charset="0"/>
              </a:rPr>
              <a:t>akumuliatoriai</a:t>
            </a:r>
            <a:r>
              <a:rPr lang="en-US" dirty="0">
                <a:latin typeface="Adobe Caslon Pro" panose="0205050205050A020403" pitchFamily="18" charset="0"/>
              </a:rPr>
              <a:t> </a:t>
            </a:r>
            <a:r>
              <a:rPr lang="en-US" dirty="0" err="1">
                <a:latin typeface="Adobe Caslon Pro" panose="0205050205050A020403" pitchFamily="18" charset="0"/>
              </a:rPr>
              <a:t>pagal</a:t>
            </a:r>
            <a:r>
              <a:rPr lang="en-US" dirty="0">
                <a:latin typeface="Adobe Caslon Pro" panose="0205050205050A020403" pitchFamily="18" charset="0"/>
              </a:rPr>
              <a:t> </a:t>
            </a:r>
            <a:r>
              <a:rPr lang="en-US" dirty="0" err="1">
                <a:latin typeface="Adobe Caslon Pro" panose="0205050205050A020403" pitchFamily="18" charset="0"/>
              </a:rPr>
              <a:t>sud</a:t>
            </a:r>
            <a:r>
              <a:rPr lang="lt-LT" dirty="0">
                <a:latin typeface="Adobe Caslon Pro" panose="0205050205050A020403" pitchFamily="18" charset="0"/>
              </a:rPr>
              <a:t>ėtį</a:t>
            </a:r>
            <a:endParaRPr lang="en-US" dirty="0">
              <a:latin typeface="Adobe Caslon Pro" panose="0205050205050A020403" pitchFamily="18" charset="0"/>
            </a:endParaRPr>
          </a:p>
        </p:txBody>
      </p:sp>
      <p:sp>
        <p:nvSpPr>
          <p:cNvPr id="3" name="Content Placeholder 2"/>
          <p:cNvSpPr>
            <a:spLocks noGrp="1"/>
          </p:cNvSpPr>
          <p:nvPr>
            <p:ph idx="1"/>
          </p:nvPr>
        </p:nvSpPr>
        <p:spPr>
          <a:xfrm>
            <a:off x="2231135" y="4659414"/>
            <a:ext cx="7729728" cy="2198586"/>
          </a:xfrm>
        </p:spPr>
        <p:txBody>
          <a:bodyPr/>
          <a:lstStyle/>
          <a:p>
            <a:r>
              <a:rPr lang="en-US" dirty="0" err="1"/>
              <a:t>Pagrindinė</a:t>
            </a:r>
            <a:r>
              <a:rPr lang="en-US" dirty="0"/>
              <a:t> </a:t>
            </a:r>
            <a:r>
              <a:rPr lang="en-US" dirty="0" err="1"/>
              <a:t>rūgštinio</a:t>
            </a:r>
            <a:r>
              <a:rPr lang="en-US" dirty="0"/>
              <a:t> </a:t>
            </a:r>
            <a:r>
              <a:rPr lang="en-US" dirty="0" err="1"/>
              <a:t>akumuliatoriaus</a:t>
            </a:r>
            <a:r>
              <a:rPr lang="en-US" dirty="0"/>
              <a:t> </a:t>
            </a:r>
            <a:r>
              <a:rPr lang="en-US" dirty="0" err="1"/>
              <a:t>sudedamo</a:t>
            </a:r>
            <a:r>
              <a:rPr lang="lt-LT" dirty="0"/>
              <a:t>sios</a:t>
            </a:r>
            <a:r>
              <a:rPr lang="en-US" dirty="0"/>
              <a:t> </a:t>
            </a:r>
            <a:r>
              <a:rPr lang="lt-LT" dirty="0"/>
              <a:t>medžiagos;</a:t>
            </a:r>
          </a:p>
          <a:p>
            <a:r>
              <a:rPr lang="lt-LT" dirty="0"/>
              <a:t>Vykstančios cheminės reakcijos akumuliatoriuje;</a:t>
            </a:r>
          </a:p>
          <a:p>
            <a:r>
              <a:rPr lang="lt-LT" dirty="0"/>
              <a:t>Jų išskirtinės savybės;</a:t>
            </a:r>
          </a:p>
          <a:p>
            <a:r>
              <a:rPr lang="lt-LT" dirty="0"/>
              <a:t>Į ką skirstomi.</a:t>
            </a:r>
            <a:endParaRPr lang="en-US" dirty="0"/>
          </a:p>
        </p:txBody>
      </p:sp>
      <p:sp>
        <p:nvSpPr>
          <p:cNvPr id="4" name="Title 1">
            <a:extLst>
              <a:ext uri="{FF2B5EF4-FFF2-40B4-BE49-F238E27FC236}">
                <a16:creationId xmlns:a16="http://schemas.microsoft.com/office/drawing/2014/main" id="{4F9C0F29-BE2A-413E-A555-D36146CC3CA5}"/>
              </a:ext>
            </a:extLst>
          </p:cNvPr>
          <p:cNvSpPr txBox="1">
            <a:spLocks/>
          </p:cNvSpPr>
          <p:nvPr/>
        </p:nvSpPr>
        <p:spPr>
          <a:xfrm>
            <a:off x="2304790" y="1771776"/>
            <a:ext cx="7582417" cy="51930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lt-LT" sz="1400" b="1" dirty="0">
                <a:latin typeface="Adobe Caslon Pro" panose="0205050205050A020403" pitchFamily="18" charset="0"/>
              </a:rPr>
              <a:t>Rūgštiniai akumuliatoriai</a:t>
            </a:r>
            <a:endParaRPr lang="en-US" sz="1400" b="1" dirty="0">
              <a:latin typeface="Adobe Caslon Pro" panose="0205050205050A020403" pitchFamily="18" charset="0"/>
            </a:endParaRPr>
          </a:p>
        </p:txBody>
      </p:sp>
      <p:pic>
        <p:nvPicPr>
          <p:cNvPr id="9" name="Picture 8" descr="A close up of electronics&#10;&#10;Description automatically generated">
            <a:extLst>
              <a:ext uri="{FF2B5EF4-FFF2-40B4-BE49-F238E27FC236}">
                <a16:creationId xmlns:a16="http://schemas.microsoft.com/office/drawing/2014/main" id="{85140EF0-E750-48E3-934F-8CC359E30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967" y="2346241"/>
            <a:ext cx="2258008" cy="2258008"/>
          </a:xfrm>
          <a:prstGeom prst="rect">
            <a:avLst/>
          </a:prstGeom>
          <a:noFill/>
        </p:spPr>
      </p:pic>
    </p:spTree>
    <p:extLst>
      <p:ext uri="{BB962C8B-B14F-4D97-AF65-F5344CB8AC3E}">
        <p14:creationId xmlns:p14="http://schemas.microsoft.com/office/powerpoint/2010/main" val="41109544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4" grpId="0" animBg="1"/>
    </p:bldLst>
  </p:timing>
</p:sld>
</file>

<file path=ppt/theme/theme1.xml><?xml version="1.0" encoding="utf-8"?>
<a:theme xmlns:a="http://schemas.openxmlformats.org/drawingml/2006/main" name="Parce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docProps/app.xml><?xml version="1.0" encoding="utf-8"?>
<Properties xmlns="http://schemas.openxmlformats.org/officeDocument/2006/extended-properties" xmlns:vt="http://schemas.openxmlformats.org/officeDocument/2006/docPropsVTypes">
  <Template>TM10001115[[fn=Parcel]]</Template>
  <TotalTime>577</TotalTime>
  <Words>338</Words>
  <Application>Microsoft Office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Adobe Caslon Pro</vt:lpstr>
      <vt:lpstr>Adobe Caslon Pro Bold</vt:lpstr>
      <vt:lpstr>Arial</vt:lpstr>
      <vt:lpstr>Calibri</vt:lpstr>
      <vt:lpstr>Gill Sans MT</vt:lpstr>
      <vt:lpstr>Times New Roman</vt:lpstr>
      <vt:lpstr>Parcel</vt:lpstr>
      <vt:lpstr>Elektros akumuliatoriai VEIKIMO PRINCIPAS Fizikos referatas</vt:lpstr>
      <vt:lpstr>Turinys</vt:lpstr>
      <vt:lpstr>ĮVADAS</vt:lpstr>
      <vt:lpstr>Referato tikslas</vt:lpstr>
      <vt:lpstr>Referato uždaviniai</vt:lpstr>
      <vt:lpstr>ISTORIJA</vt:lpstr>
      <vt:lpstr>PowerPoint Presentation</vt:lpstr>
      <vt:lpstr>Elektros AKUMULIATORIŲ  VEIKIMO PRINCIPAS</vt:lpstr>
      <vt:lpstr>Elektros akumuliatoriai pagal sudėtį</vt:lpstr>
      <vt:lpstr>Elektros akumuliatoriai pagal sudėtį</vt:lpstr>
      <vt:lpstr>Akumuliatoriai kasdieniniame gyvenime</vt:lpstr>
      <vt:lpstr>Akumuliatoriai darbo erdvėje</vt:lpstr>
      <vt:lpstr>Akumuliatoriai darbo erdvėje</vt:lpstr>
      <vt:lpstr>Išvados</vt:lpstr>
      <vt:lpstr>Išvados</vt:lpstr>
      <vt:lpstr>Išvados</vt:lpstr>
      <vt:lpstr>Išvados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Fizikos referatas</dc:title>
  <dc:creator>Augustas Arcišauskis</dc:creator>
  <cp:lastModifiedBy>Augustas Arcišauskis</cp:lastModifiedBy>
  <cp:revision>33</cp:revision>
  <dcterms:created xsi:type="dcterms:W3CDTF">2019-11-09T16:31:26Z</dcterms:created>
  <dcterms:modified xsi:type="dcterms:W3CDTF">2019-11-13T16:25:03Z</dcterms:modified>
</cp:coreProperties>
</file>